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18" r:id="rId5"/>
  </p:sldMasterIdLst>
  <p:notesMasterIdLst>
    <p:notesMasterId r:id="rId22"/>
  </p:notesMasterIdLst>
  <p:sldIdLst>
    <p:sldId id="306" r:id="rId6"/>
    <p:sldId id="259" r:id="rId7"/>
    <p:sldId id="333" r:id="rId8"/>
    <p:sldId id="377" r:id="rId9"/>
    <p:sldId id="335" r:id="rId10"/>
    <p:sldId id="338" r:id="rId11"/>
    <p:sldId id="375" r:id="rId12"/>
    <p:sldId id="370" r:id="rId13"/>
    <p:sldId id="376" r:id="rId14"/>
    <p:sldId id="312" r:id="rId15"/>
    <p:sldId id="380" r:id="rId16"/>
    <p:sldId id="369" r:id="rId17"/>
    <p:sldId id="350" r:id="rId18"/>
    <p:sldId id="358" r:id="rId19"/>
    <p:sldId id="378" r:id="rId20"/>
    <p:sldId id="3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0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0659" autoAdjust="0"/>
  </p:normalViewPr>
  <p:slideViewPr>
    <p:cSldViewPr snapToGrid="0">
      <p:cViewPr>
        <p:scale>
          <a:sx n="92" d="100"/>
          <a:sy n="92" d="100"/>
        </p:scale>
        <p:origin x="1368" y="328"/>
      </p:cViewPr>
      <p:guideLst>
        <p:guide orient="horz" pos="1392"/>
        <p:guide pos="7056"/>
        <p:guide orient="horz" pos="3168"/>
      </p:guideLst>
    </p:cSldViewPr>
  </p:slideViewPr>
  <p:notesTextViewPr>
    <p:cViewPr>
      <p:scale>
        <a:sx n="133" d="100"/>
        <a:sy n="1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In general relativity, a star is tidally disrupted when the tidal acceleration given by the geodesic-deviation equation exceeds the star’s self-gravity</a:t>
            </a:r>
          </a:p>
          <a:p>
            <a:endParaRPr lang="en-US" b="0" i="0" dirty="0">
              <a:effectLst/>
              <a:latin typeface="Arial" panose="020B0604020202020204" pitchFamily="34" charset="0"/>
            </a:endParaRPr>
          </a:p>
          <a:p>
            <a:r>
              <a:rPr lang="en-IN" b="0" i="0" dirty="0">
                <a:effectLst/>
                <a:latin typeface="Arial" panose="020B0604020202020204" pitchFamily="34" charset="0"/>
              </a:rPr>
              <a:t>Rank 2 killing tensor leads to a conserved quantity - carter constant</a:t>
            </a: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a:p>
        </p:txBody>
      </p:sp>
    </p:spTree>
    <p:extLst>
      <p:ext uri="{BB962C8B-B14F-4D97-AF65-F5344CB8AC3E}">
        <p14:creationId xmlns:p14="http://schemas.microsoft.com/office/powerpoint/2010/main" val="178122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As the SMBH at the center of galaxies make up only a sub percent of mass</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Grav</a:t>
            </a:r>
            <a:r>
              <a:rPr lang="en-US" dirty="0">
                <a:latin typeface="Times New Roman" panose="02020603050405020304" pitchFamily="18" charset="0"/>
                <a:cs typeface="Times New Roman" panose="02020603050405020304" pitchFamily="18" charset="0"/>
              </a:rPr>
              <a:t>. radius is where </a:t>
            </a:r>
            <a:r>
              <a:rPr lang="en-US" b="0" i="0" dirty="0">
                <a:effectLst/>
                <a:latin typeface="Arial" panose="020B0604020202020204" pitchFamily="34" charset="0"/>
              </a:rPr>
              <a:t>relativistic effects become dominant</a:t>
            </a:r>
            <a:endParaRPr lang="en-IN"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a:p>
        </p:txBody>
      </p:sp>
    </p:spTree>
    <p:extLst>
      <p:ext uri="{BB962C8B-B14F-4D97-AF65-F5344CB8AC3E}">
        <p14:creationId xmlns:p14="http://schemas.microsoft.com/office/powerpoint/2010/main" val="15529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Low spin dependence for low masses in </a:t>
                </a:r>
                <a:r>
                  <a:rPr lang="en-US" sz="1200" b="1" dirty="0">
                    <a:latin typeface="Times New Roman" panose="02020603050405020304" pitchFamily="18" charset="0"/>
                    <a:cs typeface="Times New Roman" panose="02020603050405020304" pitchFamily="18" charset="0"/>
                  </a:rPr>
                  <a:t>preserving</a:t>
                </a:r>
                <a:r>
                  <a:rPr lang="en-US" sz="1200" dirty="0">
                    <a:latin typeface="Times New Roman" panose="02020603050405020304" pitchFamily="18" charset="0"/>
                    <a:cs typeface="Times New Roman" panose="02020603050405020304" pitchFamily="18" charset="0"/>
                  </a:rPr>
                  <a:t> loss cone because empty loss cone curves are parallel to disruption curves and less significant capture effects at low mass.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But as the mass increases, disruption curves move closer to capture and the asymmetrical nature of capture shows its effects on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For </a:t>
                </a:r>
                <a:r>
                  <a:rPr lang="en-US" dirty="0" err="1">
                    <a:latin typeface="Times New Roman" panose="02020603050405020304" pitchFamily="18" charset="0"/>
                    <a:cs typeface="Times New Roman" panose="02020603050405020304" pitchFamily="18" charset="0"/>
                  </a:rPr>
                  <a:t>isotropizing</a:t>
                </a:r>
                <a:r>
                  <a:rPr lang="en-US" dirty="0">
                    <a:latin typeface="Times New Roman" panose="02020603050405020304" pitchFamily="18" charset="0"/>
                    <a:cs typeface="Times New Roman" panose="02020603050405020304" pitchFamily="18" charset="0"/>
                  </a:rPr>
                  <a:t> loss cone, we get a spin dependence for low masses because now loss cone curves are averaged and ‘straight vertical lines’ such that retrograde orbits are weighed heavier by the </a:t>
                </a: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𝑓</m:t>
                        </m:r>
                      </m:e>
                      <m:sub>
                        <m:r>
                          <a:rPr lang="en-IN" b="0" i="1" smtClean="0">
                            <a:solidFill>
                              <a:schemeClr val="tx1"/>
                            </a:solidFill>
                            <a:latin typeface="Cambria Math" panose="02040503050406030204" pitchFamily="18" charset="0"/>
                          </a:rPr>
                          <m:t>𝐸𝐿𝐶</m:t>
                        </m:r>
                      </m:sub>
                    </m:sSub>
                  </m:oMath>
                </a14:m>
                <a:r>
                  <a:rPr lang="en-US" dirty="0">
                    <a:latin typeface="Times New Roman" panose="02020603050405020304" pitchFamily="18" charset="0"/>
                    <a:cs typeface="Times New Roman" panose="02020603050405020304" pitchFamily="18" charset="0"/>
                  </a:rPr>
                  <a:t>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But as the mass increases, we lose the retrograde orbits, and the rates are much suppressed as loss cone curves start intersecting capture curves.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endParaRPr lang="en-IN"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Low spin dependence for low masses in </a:t>
                </a:r>
                <a:r>
                  <a:rPr lang="en-US" sz="1200" b="1" dirty="0">
                    <a:latin typeface="Times New Roman" panose="02020603050405020304" pitchFamily="18" charset="0"/>
                    <a:cs typeface="Times New Roman" panose="02020603050405020304" pitchFamily="18" charset="0"/>
                  </a:rPr>
                  <a:t>preserving</a:t>
                </a:r>
                <a:r>
                  <a:rPr lang="en-US" sz="1200" dirty="0">
                    <a:latin typeface="Times New Roman" panose="02020603050405020304" pitchFamily="18" charset="0"/>
                    <a:cs typeface="Times New Roman" panose="02020603050405020304" pitchFamily="18" charset="0"/>
                  </a:rPr>
                  <a:t> loss cone because empty loss cone curves are parallel to disruption curves and less significant capture effects at low mass.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But as the mass increases, disruption curves move closer to capture and the asymmetrical nature of capture shows its effects on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For </a:t>
                </a:r>
                <a:r>
                  <a:rPr lang="en-US" dirty="0" err="1">
                    <a:latin typeface="Times New Roman" panose="02020603050405020304" pitchFamily="18" charset="0"/>
                    <a:cs typeface="Times New Roman" panose="02020603050405020304" pitchFamily="18" charset="0"/>
                  </a:rPr>
                  <a:t>isotropizing</a:t>
                </a:r>
                <a:r>
                  <a:rPr lang="en-US" dirty="0">
                    <a:latin typeface="Times New Roman" panose="02020603050405020304" pitchFamily="18" charset="0"/>
                    <a:cs typeface="Times New Roman" panose="02020603050405020304" pitchFamily="18" charset="0"/>
                  </a:rPr>
                  <a:t> loss cone, we get a spin dependence for low masses because now loss cone curves are averaged and ‘straight vertical lines’ such that retrograde orbits are weighed heavier by the </a:t>
                </a:r>
                <a:r>
                  <a:rPr lang="en-IN" b="0" i="0">
                    <a:solidFill>
                      <a:schemeClr val="tx1"/>
                    </a:solidFill>
                    <a:latin typeface="Cambria Math" panose="02040503050406030204" pitchFamily="18" charset="0"/>
                  </a:rPr>
                  <a:t>𝑓_𝐸𝐿𝐶</a:t>
                </a:r>
                <a:r>
                  <a:rPr lang="en-US" dirty="0">
                    <a:latin typeface="Times New Roman" panose="02020603050405020304" pitchFamily="18" charset="0"/>
                    <a:cs typeface="Times New Roman" panose="02020603050405020304" pitchFamily="18" charset="0"/>
                  </a:rPr>
                  <a:t>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But as the mass increases, we lose the retrograde orbits, and the rates are much suppressed as loss cone curves start intersecting capture curves.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endParaRPr lang="en-IN" dirty="0"/>
              </a:p>
            </p:txBody>
          </p:sp>
        </mc:Fallback>
      </mc:AlternateContent>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a:p>
        </p:txBody>
      </p:sp>
    </p:spTree>
    <p:extLst>
      <p:ext uri="{BB962C8B-B14F-4D97-AF65-F5344CB8AC3E}">
        <p14:creationId xmlns:p14="http://schemas.microsoft.com/office/powerpoint/2010/main" val="298819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To our knowledge, this is the first work explicitly focused on the distribution of TDE inclinations</a:t>
            </a:r>
            <a:endParaRPr lang="en-IN"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a:p>
        </p:txBody>
      </p:sp>
    </p:spTree>
    <p:extLst>
      <p:ext uri="{BB962C8B-B14F-4D97-AF65-F5344CB8AC3E}">
        <p14:creationId xmlns:p14="http://schemas.microsoft.com/office/powerpoint/2010/main" val="144704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Emblem">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09224" y="585894"/>
            <a:ext cx="1973552" cy="1973552"/>
          </a:xfrm>
          <a:prstGeom prst="rect">
            <a:avLst/>
          </a:prstGeom>
        </p:spPr>
      </p:pic>
    </p:spTree>
    <p:extLst>
      <p:ext uri="{BB962C8B-B14F-4D97-AF65-F5344CB8AC3E}">
        <p14:creationId xmlns:p14="http://schemas.microsoft.com/office/powerpoint/2010/main" val="251517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Monogram 2 Color">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0934" y="585894"/>
            <a:ext cx="1970131" cy="1973552"/>
          </a:xfrm>
          <a:prstGeom prst="rect">
            <a:avLst/>
          </a:prstGeom>
        </p:spPr>
      </p:pic>
    </p:spTree>
    <p:extLst>
      <p:ext uri="{BB962C8B-B14F-4D97-AF65-F5344CB8AC3E}">
        <p14:creationId xmlns:p14="http://schemas.microsoft.com/office/powerpoint/2010/main" val="181432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1379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Monogram Orang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0934" y="585894"/>
            <a:ext cx="1970131" cy="1973551"/>
          </a:xfrm>
          <a:prstGeom prst="rect">
            <a:avLst/>
          </a:prstGeom>
        </p:spPr>
      </p:pic>
    </p:spTree>
    <p:extLst>
      <p:ext uri="{BB962C8B-B14F-4D97-AF65-F5344CB8AC3E}">
        <p14:creationId xmlns:p14="http://schemas.microsoft.com/office/powerpoint/2010/main" val="66111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Monogram Wordmar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75897" y="205964"/>
            <a:ext cx="5240206" cy="2096081"/>
          </a:xfrm>
          <a:prstGeom prst="rect">
            <a:avLst/>
          </a:prstGeom>
        </p:spPr>
      </p:pic>
    </p:spTree>
    <p:extLst>
      <p:ext uri="{BB962C8B-B14F-4D97-AF65-F5344CB8AC3E}">
        <p14:creationId xmlns:p14="http://schemas.microsoft.com/office/powerpoint/2010/main" val="1191767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Wordmark Footer">
    <p:spTree>
      <p:nvGrpSpPr>
        <p:cNvPr id="1" name=""/>
        <p:cNvGrpSpPr/>
        <p:nvPr/>
      </p:nvGrpSpPr>
      <p:grpSpPr>
        <a:xfrm>
          <a:off x="0" y="0"/>
          <a:ext cx="0" cy="0"/>
          <a:chOff x="0" y="0"/>
          <a:chExt cx="0" cy="0"/>
        </a:xfrm>
      </p:grpSpPr>
      <p:sp>
        <p:nvSpPr>
          <p:cNvPr id="7" name="Rectangle 6"/>
          <p:cNvSpPr/>
          <p:nvPr userDrawn="1"/>
        </p:nvSpPr>
        <p:spPr>
          <a:xfrm>
            <a:off x="0" y="6228863"/>
            <a:ext cx="12192000" cy="620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579419"/>
            <a:ext cx="10515600" cy="4362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461729"/>
            <a:ext cx="7315200" cy="190307"/>
          </a:xfrm>
        </p:spPr>
        <p:txBody>
          <a:bodyPr rIns="0"/>
          <a:lstStyle>
            <a:lvl1pPr>
              <a:defRPr>
                <a:solidFill>
                  <a:schemeClr val="bg1"/>
                </a:solidFill>
              </a:defRPr>
            </a:lvl1pPr>
          </a:lstStyle>
          <a:p>
            <a:r>
              <a:rPr lang="en-US"/>
              <a:t>Unit Name Here [Go to Insert/Header and Footer in the top toolbar to change the footer text; also to add or remove Slide Number]</a:t>
            </a:r>
          </a:p>
        </p:txBody>
      </p:sp>
      <p:sp>
        <p:nvSpPr>
          <p:cNvPr id="6" name="Slide Number Placeholder 5"/>
          <p:cNvSpPr>
            <a:spLocks noGrp="1"/>
          </p:cNvSpPr>
          <p:nvPr>
            <p:ph type="sldNum" sz="quarter" idx="12"/>
          </p:nvPr>
        </p:nvSpPr>
        <p:spPr>
          <a:xfrm>
            <a:off x="11353800" y="6464043"/>
            <a:ext cx="358140" cy="190307"/>
          </a:xfrm>
        </p:spPr>
        <p:txBody>
          <a:bodyPr/>
          <a:lstStyle>
            <a:lvl1pPr>
              <a:defRPr>
                <a:solidFill>
                  <a:schemeClr val="bg1"/>
                </a:solidFill>
              </a:defRPr>
            </a:lvl1pPr>
          </a:lstStyle>
          <a:p>
            <a:fld id="{C68DACDF-E1A9-A04C-A5FF-FC2443684BF5}" type="slidenum">
              <a:rPr lang="en-US" smtClean="0"/>
              <a:pPr/>
              <a:t>‹#›</a:t>
            </a:fld>
            <a:endParaRPr lang="en-US"/>
          </a:p>
        </p:txBody>
      </p:sp>
      <p:cxnSp>
        <p:nvCxnSpPr>
          <p:cNvPr id="8" name="Straight Connector 7"/>
          <p:cNvCxnSpPr/>
          <p:nvPr userDrawn="1"/>
        </p:nvCxnSpPr>
        <p:spPr>
          <a:xfrm>
            <a:off x="0" y="6138438"/>
            <a:ext cx="12192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225" y="6228863"/>
            <a:ext cx="3432175" cy="600320"/>
          </a:xfrm>
          <a:prstGeom prst="rect">
            <a:avLst/>
          </a:prstGeom>
        </p:spPr>
      </p:pic>
    </p:spTree>
    <p:extLst>
      <p:ext uri="{BB962C8B-B14F-4D97-AF65-F5344CB8AC3E}">
        <p14:creationId xmlns:p14="http://schemas.microsoft.com/office/powerpoint/2010/main" val="396205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4E77A-F3AF-2642-9310-AD4C753862B7}"/>
              </a:ext>
            </a:extLst>
          </p:cNvPr>
          <p:cNvSpPr/>
          <p:nvPr userDrawn="1"/>
        </p:nvSpPr>
        <p:spPr>
          <a:xfrm>
            <a:off x="0" y="6228863"/>
            <a:ext cx="12192000" cy="620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10" name="Straight Connector 9">
            <a:extLst>
              <a:ext uri="{FF2B5EF4-FFF2-40B4-BE49-F238E27FC236}">
                <a16:creationId xmlns:a16="http://schemas.microsoft.com/office/drawing/2014/main" id="{11B1F3F2-2AC7-B443-8B2E-4E2C0AEEA1A6}"/>
              </a:ext>
            </a:extLst>
          </p:cNvPr>
          <p:cNvCxnSpPr/>
          <p:nvPr userDrawn="1"/>
        </p:nvCxnSpPr>
        <p:spPr>
          <a:xfrm>
            <a:off x="0" y="6138438"/>
            <a:ext cx="12192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461729"/>
            <a:ext cx="7315200" cy="190307"/>
          </a:xfrm>
        </p:spPr>
        <p:txBody>
          <a:bodyPr rIns="0"/>
          <a:lstStyle>
            <a:lvl1pPr>
              <a:defRPr>
                <a:solidFill>
                  <a:schemeClr val="bg1"/>
                </a:solidFill>
              </a:defRPr>
            </a:lvl1pPr>
          </a:lstStyle>
          <a:p>
            <a:r>
              <a:rPr lang="en-US"/>
              <a:t>Unit Name Here [Go to Insert/Header and Footer in the top toolbar to change the footer text; also to add or remove Slide Number]</a:t>
            </a:r>
          </a:p>
        </p:txBody>
      </p:sp>
      <p:sp>
        <p:nvSpPr>
          <p:cNvPr id="5" name="Slide Number Placeholder 4"/>
          <p:cNvSpPr>
            <a:spLocks noGrp="1"/>
          </p:cNvSpPr>
          <p:nvPr>
            <p:ph type="sldNum" sz="quarter" idx="12"/>
          </p:nvPr>
        </p:nvSpPr>
        <p:spPr>
          <a:xfrm>
            <a:off x="11353800" y="6461729"/>
            <a:ext cx="356616" cy="190307"/>
          </a:xfrm>
        </p:spPr>
        <p:txBody>
          <a:bodyPr/>
          <a:lstStyle>
            <a:lvl1pPr>
              <a:defRPr>
                <a:solidFill>
                  <a:schemeClr val="bg1"/>
                </a:solidFill>
              </a:defRPr>
            </a:lvl1pPr>
          </a:lstStyle>
          <a:p>
            <a:fld id="{C68DACDF-E1A9-A04C-A5FF-FC2443684BF5}"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552" y="6303180"/>
            <a:ext cx="471466" cy="471466"/>
          </a:xfrm>
          <a:prstGeom prst="rect">
            <a:avLst/>
          </a:prstGeom>
        </p:spPr>
      </p:pic>
      <p:sp>
        <p:nvSpPr>
          <p:cNvPr id="12" name="Content Placeholder 11">
            <a:extLst>
              <a:ext uri="{FF2B5EF4-FFF2-40B4-BE49-F238E27FC236}">
                <a16:creationId xmlns:a16="http://schemas.microsoft.com/office/drawing/2014/main" id="{2864F1B8-AFCD-9B4D-A310-FC0F8BAA1D91}"/>
              </a:ext>
            </a:extLst>
          </p:cNvPr>
          <p:cNvSpPr>
            <a:spLocks noGrp="1"/>
          </p:cNvSpPr>
          <p:nvPr>
            <p:ph sz="quarter" idx="13"/>
          </p:nvPr>
        </p:nvSpPr>
        <p:spPr>
          <a:xfrm>
            <a:off x="838200" y="1565566"/>
            <a:ext cx="10515600" cy="4211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0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lumMod val="75000"/>
                  </a:schemeClr>
                </a:solidFill>
              </a:defRPr>
            </a:lvl1pPr>
          </a:lstStyle>
          <a:p>
            <a:r>
              <a:rPr lang="en-US"/>
              <a:t>Unit Name Here [Go to Insert/Header and Footer in the top toolbar to change the footer text; also to add or remove Slide Number]</a:t>
            </a:r>
          </a:p>
        </p:txBody>
      </p:sp>
      <p:sp>
        <p:nvSpPr>
          <p:cNvPr id="4" name="Slide Number Placeholder 3"/>
          <p:cNvSpPr>
            <a:spLocks noGrp="1"/>
          </p:cNvSpPr>
          <p:nvPr>
            <p:ph type="sldNum" sz="quarter" idx="12"/>
          </p:nvPr>
        </p:nvSpPr>
        <p:spPr/>
        <p:txBody>
          <a:bodyPr/>
          <a:lstStyle>
            <a:lvl1pPr>
              <a:defRPr>
                <a:solidFill>
                  <a:schemeClr val="bg2">
                    <a:lumMod val="75000"/>
                  </a:schemeClr>
                </a:solidFill>
              </a:defRPr>
            </a:lvl1pPr>
          </a:lstStyle>
          <a:p>
            <a:fld id="{C68DACDF-E1A9-A04C-A5FF-FC2443684BF5}" type="slidenum">
              <a:rPr lang="en-US" smtClean="0"/>
              <a:pPr/>
              <a:t>‹#›</a:t>
            </a:fld>
            <a:endParaRPr lang="en-US"/>
          </a:p>
        </p:txBody>
      </p:sp>
    </p:spTree>
    <p:extLst>
      <p:ext uri="{BB962C8B-B14F-4D97-AF65-F5344CB8AC3E}">
        <p14:creationId xmlns:p14="http://schemas.microsoft.com/office/powerpoint/2010/main" val="1535613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75D0418A-ADC7-7C49-8916-57C1A6D29FF8}"/>
              </a:ext>
            </a:extLst>
          </p:cNvPr>
          <p:cNvSpPr>
            <a:spLocks noGrp="1"/>
          </p:cNvSpPr>
          <p:nvPr>
            <p:ph type="body" sz="quarter" idx="14" hasCustomPrompt="1"/>
          </p:nvPr>
        </p:nvSpPr>
        <p:spPr>
          <a:xfrm>
            <a:off x="914400" y="6428256"/>
            <a:ext cx="6705600" cy="167931"/>
          </a:xfrm>
        </p:spPr>
        <p:txBody>
          <a:bodyPr wrap="square" anchor="b">
            <a:spAutoFit/>
          </a:bodyPr>
          <a:lstStyle>
            <a:lvl1pPr>
              <a:defRPr sz="1000" i="0" baseline="0">
                <a:solidFill>
                  <a:schemeClr val="bg2">
                    <a:lumMod val="75000"/>
                  </a:schemeClr>
                </a:solidFill>
                <a:latin typeface="+mn-lt"/>
              </a:defRPr>
            </a:lvl1pPr>
          </a:lstStyle>
          <a:p>
            <a:pPr lvl="0"/>
            <a:r>
              <a:rPr lang="en-US"/>
              <a:t>Click to insert source or footer information</a:t>
            </a:r>
          </a:p>
        </p:txBody>
      </p:sp>
    </p:spTree>
    <p:extLst>
      <p:ext uri="{BB962C8B-B14F-4D97-AF65-F5344CB8AC3E}">
        <p14:creationId xmlns:p14="http://schemas.microsoft.com/office/powerpoint/2010/main" val="364439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7914"/>
            <a:ext cx="10515600" cy="1157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79418"/>
            <a:ext cx="10515600" cy="4597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461729"/>
            <a:ext cx="7315200" cy="190307"/>
          </a:xfrm>
          <a:prstGeom prst="rect">
            <a:avLst/>
          </a:prstGeom>
        </p:spPr>
        <p:txBody>
          <a:bodyPr vert="horz" lIns="91440" tIns="45720" rIns="0" bIns="45720" rtlCol="0" anchor="ctr"/>
          <a:lstStyle>
            <a:lvl1pPr algn="r">
              <a:defRPr sz="900">
                <a:solidFill>
                  <a:schemeClr val="bg2">
                    <a:lumMod val="90000"/>
                  </a:schemeClr>
                </a:solidFill>
              </a:defRPr>
            </a:lvl1pPr>
          </a:lstStyle>
          <a:p>
            <a:r>
              <a:rPr lang="en-US"/>
              <a:t>Unit Name Here [Go to Insert/Header and Footer in the top toolbar to change the footer text; also to add or remove Slide Number]</a:t>
            </a:r>
          </a:p>
        </p:txBody>
      </p:sp>
      <p:sp>
        <p:nvSpPr>
          <p:cNvPr id="6" name="Slide Number Placeholder 5"/>
          <p:cNvSpPr>
            <a:spLocks noGrp="1"/>
          </p:cNvSpPr>
          <p:nvPr>
            <p:ph type="sldNum" sz="quarter" idx="4"/>
          </p:nvPr>
        </p:nvSpPr>
        <p:spPr>
          <a:xfrm>
            <a:off x="11353800" y="6461729"/>
            <a:ext cx="356616" cy="190307"/>
          </a:xfrm>
          <a:prstGeom prst="rect">
            <a:avLst/>
          </a:prstGeom>
        </p:spPr>
        <p:txBody>
          <a:bodyPr vert="horz" lIns="91440" tIns="45720" rIns="91440" bIns="45720" rtlCol="0" anchor="ctr"/>
          <a:lstStyle>
            <a:lvl1pPr algn="r">
              <a:defRPr sz="900">
                <a:solidFill>
                  <a:schemeClr val="bg2">
                    <a:lumMod val="90000"/>
                  </a:schemeClr>
                </a:solidFill>
              </a:defRPr>
            </a:lvl1pPr>
          </a:lstStyle>
          <a:p>
            <a:fld id="{C68DACDF-E1A9-A04C-A5FF-FC2443684BF5}" type="slidenum">
              <a:rPr lang="en-US" smtClean="0"/>
              <a:pPr/>
              <a:t>‹#›</a:t>
            </a:fld>
            <a:endParaRPr lang="en-US"/>
          </a:p>
        </p:txBody>
      </p:sp>
    </p:spTree>
    <p:extLst>
      <p:ext uri="{BB962C8B-B14F-4D97-AF65-F5344CB8AC3E}">
        <p14:creationId xmlns:p14="http://schemas.microsoft.com/office/powerpoint/2010/main" val="37978525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30.png"/><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3.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90.png"/><Relationship Id="rId2"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B66067-8352-DB39-9668-4E114C36B287}"/>
              </a:ext>
            </a:extLst>
          </p:cNvPr>
          <p:cNvPicPr>
            <a:picLocks noChangeAspect="1"/>
          </p:cNvPicPr>
          <p:nvPr/>
        </p:nvPicPr>
        <p:blipFill>
          <a:blip r:embed="rId2"/>
          <a:srcRect/>
          <a:stretch/>
        </p:blipFill>
        <p:spPr>
          <a:xfrm>
            <a:off x="-1" y="0"/>
            <a:ext cx="12192001" cy="6858000"/>
          </a:xfrm>
          <a:prstGeom prst="rect">
            <a:avLst/>
          </a:prstGeom>
        </p:spPr>
      </p:pic>
      <p:sp>
        <p:nvSpPr>
          <p:cNvPr id="37" name="Rectangle 2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2871989" y="637490"/>
            <a:ext cx="8652641" cy="3569242"/>
          </a:xfrm>
        </p:spPr>
        <p:txBody>
          <a:bodyPr anchor="t">
            <a:normAutofit/>
          </a:bodyPr>
          <a:lstStyle/>
          <a:p>
            <a:pPr algn="r"/>
            <a:r>
              <a:rPr lang="en-US" sz="3600" spc="400" dirty="0">
                <a:latin typeface="Times New Roman" panose="02020603050405020304" pitchFamily="18" charset="0"/>
                <a:cs typeface="Times New Roman" panose="02020603050405020304" pitchFamily="18" charset="0"/>
              </a:rPr>
              <a:t>Inclination distributions in Tidal disruption events by spinning supermassive black holes</a:t>
            </a: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280339" y="4551035"/>
            <a:ext cx="6268196" cy="1920240"/>
          </a:xfrm>
        </p:spPr>
        <p:txBody>
          <a:bodyPr anchor="b">
            <a:normAutofit/>
          </a:bodyPr>
          <a:lstStyle/>
          <a:p>
            <a:r>
              <a:rPr lang="en-US" sz="2200" b="1" dirty="0">
                <a:latin typeface="Times New Roman" panose="02020603050405020304" pitchFamily="18" charset="0"/>
                <a:cs typeface="Times New Roman" panose="02020603050405020304" pitchFamily="18" charset="0"/>
              </a:rPr>
              <a:t>Tamanjyot Singh</a:t>
            </a:r>
            <a:r>
              <a:rPr lang="en-US" sz="2200" dirty="0">
                <a:latin typeface="Times New Roman" panose="02020603050405020304" pitchFamily="18" charset="0"/>
                <a:cs typeface="Times New Roman" panose="02020603050405020304" pitchFamily="18" charset="0"/>
              </a:rPr>
              <a:t>, Michael </a:t>
            </a:r>
            <a:r>
              <a:rPr lang="en-US" sz="2200" dirty="0" err="1">
                <a:latin typeface="Times New Roman" panose="02020603050405020304" pitchFamily="18" charset="0"/>
                <a:cs typeface="Times New Roman" panose="02020603050405020304" pitchFamily="18" charset="0"/>
              </a:rPr>
              <a:t>Kesden</a:t>
            </a:r>
            <a:r>
              <a:rPr lang="en-US" sz="2200" dirty="0">
                <a:latin typeface="Times New Roman" panose="02020603050405020304" pitchFamily="18" charset="0"/>
                <a:cs typeface="Times New Roman" panose="02020603050405020304" pitchFamily="18" charset="0"/>
              </a:rPr>
              <a:t> (UT Dallas)</a:t>
            </a:r>
          </a:p>
          <a:p>
            <a:r>
              <a:rPr lang="en-US" sz="2200" dirty="0" err="1">
                <a:solidFill>
                  <a:srgbClr val="FF0000"/>
                </a:solidFill>
                <a:latin typeface="Times New Roman" panose="02020603050405020304" pitchFamily="18" charset="0"/>
                <a:cs typeface="Times New Roman" panose="02020603050405020304" pitchFamily="18" charset="0"/>
              </a:rPr>
              <a:t>arXiv</a:t>
            </a:r>
            <a:r>
              <a:rPr lang="en-US" sz="2200" dirty="0">
                <a:solidFill>
                  <a:srgbClr val="FF0000"/>
                </a:solidFill>
                <a:latin typeface="Times New Roman" panose="02020603050405020304" pitchFamily="18" charset="0"/>
                <a:cs typeface="Times New Roman" panose="02020603050405020304" pitchFamily="18" charset="0"/>
              </a:rPr>
              <a:t>: 2306.08054, under review in PRD</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ICGC-2023, IIT Guwahati</a:t>
            </a:r>
          </a:p>
        </p:txBody>
      </p:sp>
      <p:sp>
        <p:nvSpPr>
          <p:cNvPr id="6" name="TextBox 5">
            <a:extLst>
              <a:ext uri="{FF2B5EF4-FFF2-40B4-BE49-F238E27FC236}">
                <a16:creationId xmlns:a16="http://schemas.microsoft.com/office/drawing/2014/main" id="{B190AC36-6CBA-1F77-C484-3EC109C14A0B}"/>
              </a:ext>
            </a:extLst>
          </p:cNvPr>
          <p:cNvSpPr txBox="1"/>
          <p:nvPr/>
        </p:nvSpPr>
        <p:spPr>
          <a:xfrm>
            <a:off x="9983327" y="6627168"/>
            <a:ext cx="2345900" cy="230832"/>
          </a:xfrm>
          <a:prstGeom prst="rect">
            <a:avLst/>
          </a:prstGeom>
          <a:noFill/>
        </p:spPr>
        <p:txBody>
          <a:bodyPr wrap="square">
            <a:spAutoFit/>
          </a:bodyPr>
          <a:lstStyle/>
          <a:p>
            <a:r>
              <a:rPr lang="en-IN" sz="900" b="0" i="0" dirty="0">
                <a:solidFill>
                  <a:schemeClr val="bg1"/>
                </a:solidFill>
                <a:effectLst/>
                <a:latin typeface="Times New Roman" panose="02020603050405020304" pitchFamily="18" charset="0"/>
                <a:cs typeface="Times New Roman" panose="02020603050405020304" pitchFamily="18" charset="0"/>
              </a:rPr>
              <a:t>Source: DESY, Science Communication Lab</a:t>
            </a:r>
            <a:endParaRPr lang="en-IN" sz="900"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logo with a red swoosh and white text&#10;&#10;Description automatically generated">
            <a:extLst>
              <a:ext uri="{FF2B5EF4-FFF2-40B4-BE49-F238E27FC236}">
                <a16:creationId xmlns:a16="http://schemas.microsoft.com/office/drawing/2014/main" id="{2A34D8E2-339E-45A0-D5F2-7E3789AB7382}"/>
              </a:ext>
            </a:extLst>
          </p:cNvPr>
          <p:cNvPicPr>
            <a:picLocks noChangeAspect="1"/>
          </p:cNvPicPr>
          <p:nvPr/>
        </p:nvPicPr>
        <p:blipFill>
          <a:blip r:embed="rId3"/>
          <a:stretch>
            <a:fillRect/>
          </a:stretch>
        </p:blipFill>
        <p:spPr>
          <a:xfrm>
            <a:off x="824106" y="6086882"/>
            <a:ext cx="918940" cy="768786"/>
          </a:xfrm>
          <a:prstGeom prst="rect">
            <a:avLst/>
          </a:prstGeom>
        </p:spPr>
      </p:pic>
      <p:pic>
        <p:nvPicPr>
          <p:cNvPr id="10" name="Picture 9" descr="A orange circle with white text&#10;&#10;Description automatically generated">
            <a:extLst>
              <a:ext uri="{FF2B5EF4-FFF2-40B4-BE49-F238E27FC236}">
                <a16:creationId xmlns:a16="http://schemas.microsoft.com/office/drawing/2014/main" id="{90AB7604-8986-639F-A785-CF46ECE761D6}"/>
              </a:ext>
            </a:extLst>
          </p:cNvPr>
          <p:cNvPicPr>
            <a:picLocks noChangeAspect="1"/>
          </p:cNvPicPr>
          <p:nvPr/>
        </p:nvPicPr>
        <p:blipFill>
          <a:blip r:embed="rId4"/>
          <a:stretch>
            <a:fillRect/>
          </a:stretch>
        </p:blipFill>
        <p:spPr>
          <a:xfrm>
            <a:off x="55320" y="6089214"/>
            <a:ext cx="768786" cy="768786"/>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2648359" y="2839916"/>
            <a:ext cx="6892233" cy="1141952"/>
          </a:xfrm>
        </p:spPr>
        <p:txBody>
          <a:bodyPr vert="horz" lIns="91440" tIns="45720" rIns="91440" bIns="45720" rtlCol="0" anchor="b">
            <a:normAutofit/>
          </a:bodyPr>
          <a:lstStyle/>
          <a:p>
            <a:pPr algn="ctr"/>
            <a:r>
              <a:rPr lang="en-US" sz="6000" dirty="0">
                <a:latin typeface="Times New Roman" panose="02020603050405020304" pitchFamily="18" charset="0"/>
                <a:cs typeface="Times New Roman" panose="02020603050405020304" pitchFamily="18" charset="0"/>
              </a:rPr>
              <a:t>Thanks!</a:t>
            </a:r>
            <a:endParaRPr lang="en-US" sz="6000" b="1" i="0" kern="1200" cap="all" baseline="0" dirty="0">
              <a:latin typeface="Times New Roman" panose="02020603050405020304" pitchFamily="18" charset="0"/>
              <a:cs typeface="Times New Roman" panose="02020603050405020304" pitchFamily="18" charset="0"/>
            </a:endParaRPr>
          </a:p>
        </p:txBody>
      </p:sp>
      <p:sp>
        <p:nvSpPr>
          <p:cNvPr id="33"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4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45"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 name="Slide Number Placeholder 8">
            <a:extLst>
              <a:ext uri="{FF2B5EF4-FFF2-40B4-BE49-F238E27FC236}">
                <a16:creationId xmlns:a16="http://schemas.microsoft.com/office/drawing/2014/main" id="{F7C12D6B-62D3-59FD-7724-49E6BEB2CA7E}"/>
              </a:ext>
            </a:extLst>
          </p:cNvPr>
          <p:cNvSpPr txBox="1">
            <a:spLocks/>
          </p:cNvSpPr>
          <p:nvPr/>
        </p:nvSpPr>
        <p:spPr>
          <a:xfrm>
            <a:off x="11353800" y="6461729"/>
            <a:ext cx="356616" cy="190307"/>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8DACDF-E1A9-A04C-A5FF-FC2443684BF5}" type="slidenum">
              <a:rPr lang="en-US" sz="900" b="0" cap="none" spc="0" smtClean="0">
                <a:solidFill>
                  <a:srgbClr val="FFFFFF"/>
                </a:solidFill>
                <a:latin typeface="Arial" panose="020B0604020202020204"/>
              </a:rPr>
              <a:pPr>
                <a:defRPr/>
              </a:pPr>
              <a:t>10</a:t>
            </a:fld>
            <a:endParaRPr lang="en-US" sz="900" b="0" cap="none" spc="0">
              <a:solidFill>
                <a:srgbClr val="FFFFFF"/>
              </a:solidFill>
              <a:latin typeface="Arial" panose="020B0604020202020204"/>
            </a:endParaRPr>
          </a:p>
        </p:txBody>
      </p:sp>
    </p:spTree>
    <p:extLst>
      <p:ext uri="{BB962C8B-B14F-4D97-AF65-F5344CB8AC3E}">
        <p14:creationId xmlns:p14="http://schemas.microsoft.com/office/powerpoint/2010/main" val="92731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2648359" y="2839916"/>
            <a:ext cx="6892233" cy="1141952"/>
          </a:xfrm>
        </p:spPr>
        <p:txBody>
          <a:bodyPr vert="horz" lIns="91440" tIns="45720" rIns="91440" bIns="45720" rtlCol="0" anchor="b">
            <a:normAutofit/>
          </a:bodyPr>
          <a:lstStyle/>
          <a:p>
            <a:pPr algn="ctr"/>
            <a:r>
              <a:rPr lang="en-US" sz="6000" b="1" i="0" kern="1200" cap="all" baseline="0" dirty="0">
                <a:latin typeface="Times New Roman" panose="02020603050405020304" pitchFamily="18" charset="0"/>
                <a:cs typeface="Times New Roman" panose="02020603050405020304" pitchFamily="18" charset="0"/>
              </a:rPr>
              <a:t>Bonus Slides:</a:t>
            </a:r>
          </a:p>
        </p:txBody>
      </p:sp>
      <p:sp>
        <p:nvSpPr>
          <p:cNvPr id="2" name="Slide Number Placeholder 8">
            <a:extLst>
              <a:ext uri="{FF2B5EF4-FFF2-40B4-BE49-F238E27FC236}">
                <a16:creationId xmlns:a16="http://schemas.microsoft.com/office/drawing/2014/main" id="{F7C12D6B-62D3-59FD-7724-49E6BEB2CA7E}"/>
              </a:ext>
            </a:extLst>
          </p:cNvPr>
          <p:cNvSpPr txBox="1">
            <a:spLocks/>
          </p:cNvSpPr>
          <p:nvPr/>
        </p:nvSpPr>
        <p:spPr>
          <a:xfrm>
            <a:off x="11353800" y="6461729"/>
            <a:ext cx="356616" cy="190307"/>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8DACDF-E1A9-A04C-A5FF-FC2443684BF5}" type="slidenum">
              <a:rPr lang="en-US" sz="900" b="0" cap="none" spc="0" smtClean="0">
                <a:solidFill>
                  <a:srgbClr val="FFFFFF"/>
                </a:solidFill>
                <a:latin typeface="Arial" panose="020B0604020202020204"/>
              </a:rPr>
              <a:pPr>
                <a:defRPr/>
              </a:pPr>
              <a:t>11</a:t>
            </a:fld>
            <a:endParaRPr lang="en-US" sz="900" b="0" cap="none" spc="0">
              <a:solidFill>
                <a:srgbClr val="FFFFFF"/>
              </a:solidFill>
              <a:latin typeface="Arial" panose="020B0604020202020204"/>
            </a:endParaRPr>
          </a:p>
        </p:txBody>
      </p:sp>
    </p:spTree>
    <p:extLst>
      <p:ext uri="{BB962C8B-B14F-4D97-AF65-F5344CB8AC3E}">
        <p14:creationId xmlns:p14="http://schemas.microsoft.com/office/powerpoint/2010/main" val="105452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Maximum mass for observable TDE</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Content Placeholder 6">
            <a:extLst>
              <a:ext uri="{FF2B5EF4-FFF2-40B4-BE49-F238E27FC236}">
                <a16:creationId xmlns:a16="http://schemas.microsoft.com/office/drawing/2014/main" id="{14D41D22-A958-6645-A7C2-D08416C005F3}"/>
              </a:ext>
            </a:extLst>
          </p:cNvPr>
          <p:cNvSpPr>
            <a:spLocks noGrp="1"/>
          </p:cNvSpPr>
          <p:nvPr>
            <p:ph sz="quarter" idx="13"/>
          </p:nvPr>
        </p:nvSpPr>
        <p:spPr>
          <a:xfrm>
            <a:off x="838201" y="1565565"/>
            <a:ext cx="6429188" cy="4301967"/>
          </a:xfrm>
        </p:spPr>
        <p:txBody>
          <a:bodyPr>
            <a:norm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As the disruption curves and loss cone curves are moving towards the capture curves, we lose orbits ‘eligible’ for disruption. </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 for each inclination, we will have an upper bound on the mass at which disruption can occur.</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IP empty loss cone curves exponentially approach capture curves, so, only capture and disruption curves determine this mass.</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But for ISO empty loss cone, the averaged value of loss cone angular momenta can intersect capture curves and we lose prograde disruptions to loss cone.</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descr="Chart, line chart&#10;&#10;Description automatically generated">
            <a:extLst>
              <a:ext uri="{FF2B5EF4-FFF2-40B4-BE49-F238E27FC236}">
                <a16:creationId xmlns:a16="http://schemas.microsoft.com/office/drawing/2014/main" id="{4EF29BFD-5DA3-BCED-F06E-71E8FAD5A6E7}"/>
              </a:ext>
            </a:extLst>
          </p:cNvPr>
          <p:cNvPicPr>
            <a:picLocks noChangeAspect="1"/>
          </p:cNvPicPr>
          <p:nvPr/>
        </p:nvPicPr>
        <p:blipFill>
          <a:blip r:embed="rId2"/>
          <a:stretch>
            <a:fillRect/>
          </a:stretch>
        </p:blipFill>
        <p:spPr>
          <a:xfrm>
            <a:off x="7545733" y="247914"/>
            <a:ext cx="4295169" cy="2914579"/>
          </a:xfrm>
          <a:prstGeom prst="rect">
            <a:avLst/>
          </a:prstGeom>
        </p:spPr>
      </p:pic>
      <p:pic>
        <p:nvPicPr>
          <p:cNvPr id="10" name="Picture 9" descr="Chart, line chart&#10;&#10;Description automatically generated">
            <a:extLst>
              <a:ext uri="{FF2B5EF4-FFF2-40B4-BE49-F238E27FC236}">
                <a16:creationId xmlns:a16="http://schemas.microsoft.com/office/drawing/2014/main" id="{68531E3B-E390-D0F6-401F-61CC2F10DB24}"/>
              </a:ext>
            </a:extLst>
          </p:cNvPr>
          <p:cNvPicPr>
            <a:picLocks noChangeAspect="1"/>
          </p:cNvPicPr>
          <p:nvPr/>
        </p:nvPicPr>
        <p:blipFill>
          <a:blip r:embed="rId3"/>
          <a:stretch>
            <a:fillRect/>
          </a:stretch>
        </p:blipFill>
        <p:spPr>
          <a:xfrm>
            <a:off x="7545733" y="3157019"/>
            <a:ext cx="4295169" cy="2914579"/>
          </a:xfrm>
          <a:prstGeom prst="rect">
            <a:avLst/>
          </a:prstGeom>
        </p:spPr>
      </p:pic>
      <p:sp>
        <p:nvSpPr>
          <p:cNvPr id="12" name="TextBox 11">
            <a:extLst>
              <a:ext uri="{FF2B5EF4-FFF2-40B4-BE49-F238E27FC236}">
                <a16:creationId xmlns:a16="http://schemas.microsoft.com/office/drawing/2014/main" id="{EE42BC1F-C01F-FA1F-78E6-CAF720B62378}"/>
              </a:ext>
            </a:extLst>
          </p:cNvPr>
          <p:cNvSpPr txBox="1"/>
          <p:nvPr/>
        </p:nvSpPr>
        <p:spPr>
          <a:xfrm>
            <a:off x="9052085" y="437881"/>
            <a:ext cx="4267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IP</a:t>
            </a:r>
          </a:p>
        </p:txBody>
      </p:sp>
      <p:sp>
        <p:nvSpPr>
          <p:cNvPr id="14" name="TextBox 13">
            <a:extLst>
              <a:ext uri="{FF2B5EF4-FFF2-40B4-BE49-F238E27FC236}">
                <a16:creationId xmlns:a16="http://schemas.microsoft.com/office/drawing/2014/main" id="{DBEA8AF7-92BD-829E-5778-64B725065B62}"/>
              </a:ext>
            </a:extLst>
          </p:cNvPr>
          <p:cNvSpPr txBox="1"/>
          <p:nvPr/>
        </p:nvSpPr>
        <p:spPr>
          <a:xfrm>
            <a:off x="9052085" y="3352460"/>
            <a:ext cx="607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ISO</a:t>
            </a:r>
          </a:p>
        </p:txBody>
      </p:sp>
      <p:sp>
        <p:nvSpPr>
          <p:cNvPr id="3" name="TextBox 2">
            <a:extLst>
              <a:ext uri="{FF2B5EF4-FFF2-40B4-BE49-F238E27FC236}">
                <a16:creationId xmlns:a16="http://schemas.microsoft.com/office/drawing/2014/main" id="{90F2C30E-3B7C-B59A-6A83-278839264161}"/>
              </a:ext>
            </a:extLst>
          </p:cNvPr>
          <p:cNvSpPr txBox="1"/>
          <p:nvPr/>
        </p:nvSpPr>
        <p:spPr>
          <a:xfrm>
            <a:off x="10307996" y="2895409"/>
            <a:ext cx="1884003" cy="307777"/>
          </a:xfrm>
          <a:prstGeom prst="rect">
            <a:avLst/>
          </a:prstGeom>
          <a:noFill/>
        </p:spPr>
        <p:txBody>
          <a:bodyPr wrap="square">
            <a:spAutoFit/>
          </a:bodyPr>
          <a:lstStyle/>
          <a:p>
            <a:r>
              <a:rPr kumimoji="0" lang="en-US" sz="1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Singh &amp; </a:t>
            </a:r>
            <a:r>
              <a:rPr kumimoji="0" lang="en-US" sz="1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Kesden</a:t>
            </a:r>
            <a:r>
              <a:rPr kumimoji="0" lang="en-US" sz="1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(2023)</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2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Loss Cone – Inclination Preserving</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Google Shape;182;p24">
            <a:extLst>
              <a:ext uri="{FF2B5EF4-FFF2-40B4-BE49-F238E27FC236}">
                <a16:creationId xmlns:a16="http://schemas.microsoft.com/office/drawing/2014/main" id="{D4D25F1B-B046-80A3-F463-6B8FBA37B18D}"/>
              </a:ext>
            </a:extLst>
          </p:cNvPr>
          <p:cNvCxnSpPr>
            <a:cxnSpLocks/>
          </p:cNvCxnSpPr>
          <p:nvPr/>
        </p:nvCxnSpPr>
        <p:spPr>
          <a:xfrm>
            <a:off x="4379280" y="1862822"/>
            <a:ext cx="725122" cy="2148664"/>
          </a:xfrm>
          <a:prstGeom prst="straightConnector1">
            <a:avLst/>
          </a:prstGeom>
          <a:noFill/>
          <a:ln w="152400" cap="flat" cmpd="sng">
            <a:solidFill>
              <a:srgbClr val="F7F78A"/>
            </a:solidFill>
            <a:prstDash val="solid"/>
            <a:round/>
            <a:headEnd type="none" w="med" len="med"/>
            <a:tailEnd type="none" w="med" len="med"/>
          </a:ln>
        </p:spPr>
      </p:cxnSp>
      <p:cxnSp>
        <p:nvCxnSpPr>
          <p:cNvPr id="11" name="Google Shape;183;p24">
            <a:extLst>
              <a:ext uri="{FF2B5EF4-FFF2-40B4-BE49-F238E27FC236}">
                <a16:creationId xmlns:a16="http://schemas.microsoft.com/office/drawing/2014/main" id="{BE4B5214-677C-4B0F-0135-1FC1AA286774}"/>
              </a:ext>
            </a:extLst>
          </p:cNvPr>
          <p:cNvCxnSpPr>
            <a:cxnSpLocks/>
          </p:cNvCxnSpPr>
          <p:nvPr/>
        </p:nvCxnSpPr>
        <p:spPr>
          <a:xfrm>
            <a:off x="4379280" y="1870829"/>
            <a:ext cx="727274" cy="2150665"/>
          </a:xfrm>
          <a:prstGeom prst="straightConnector1">
            <a:avLst/>
          </a:prstGeom>
          <a:noFill/>
          <a:ln w="28575" cap="flat" cmpd="sng">
            <a:solidFill>
              <a:srgbClr val="38761D"/>
            </a:solidFill>
            <a:prstDash val="solid"/>
            <a:round/>
            <a:headEnd type="none" w="med" len="med"/>
            <a:tailEnd type="none" w="med" len="med"/>
          </a:ln>
        </p:spPr>
      </p:cxnSp>
      <p:cxnSp>
        <p:nvCxnSpPr>
          <p:cNvPr id="13" name="Google Shape;188;p24">
            <a:extLst>
              <a:ext uri="{FF2B5EF4-FFF2-40B4-BE49-F238E27FC236}">
                <a16:creationId xmlns:a16="http://schemas.microsoft.com/office/drawing/2014/main" id="{2FE42307-D852-A800-FAEC-EA83988A2EDA}"/>
              </a:ext>
            </a:extLst>
          </p:cNvPr>
          <p:cNvCxnSpPr>
            <a:cxnSpLocks/>
          </p:cNvCxnSpPr>
          <p:nvPr/>
        </p:nvCxnSpPr>
        <p:spPr>
          <a:xfrm>
            <a:off x="3067085" y="1862822"/>
            <a:ext cx="715309" cy="2148664"/>
          </a:xfrm>
          <a:prstGeom prst="straightConnector1">
            <a:avLst/>
          </a:prstGeom>
          <a:ln w="28575">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4" name="Google Shape;189;p24">
            <a:extLst>
              <a:ext uri="{FF2B5EF4-FFF2-40B4-BE49-F238E27FC236}">
                <a16:creationId xmlns:a16="http://schemas.microsoft.com/office/drawing/2014/main" id="{BB0B78D0-6832-963D-474D-B083E2E37528}"/>
              </a:ext>
            </a:extLst>
          </p:cNvPr>
          <p:cNvSpPr txBox="1"/>
          <p:nvPr/>
        </p:nvSpPr>
        <p:spPr>
          <a:xfrm>
            <a:off x="8366412" y="3691067"/>
            <a:ext cx="844535" cy="492402"/>
          </a:xfrm>
          <a:prstGeom prst="rect">
            <a:avLst/>
          </a:prstGeom>
          <a:noFill/>
          <a:ln>
            <a:noFill/>
          </a:ln>
        </p:spPr>
        <p:txBody>
          <a:bodyPr spcFirstLastPara="1" wrap="square" lIns="121900" tIns="121900" rIns="121900" bIns="121900" anchor="t" anchorCtr="0">
            <a:spAutoFit/>
          </a:bodyPr>
          <a:lstStyle/>
          <a:p>
            <a:r>
              <a:rPr lang="en" sz="1600">
                <a:latin typeface="Cambria" panose="02040503050406030204" pitchFamily="18" charset="0"/>
                <a:ea typeface="Cambria" panose="02040503050406030204" pitchFamily="18" charset="0"/>
              </a:rPr>
              <a:t>L</a:t>
            </a:r>
            <a:r>
              <a:rPr lang="en" sz="1600" baseline="30000">
                <a:latin typeface="Cambria" panose="02040503050406030204" pitchFamily="18" charset="0"/>
                <a:ea typeface="Cambria" panose="02040503050406030204" pitchFamily="18" charset="0"/>
              </a:rPr>
              <a:t>2</a:t>
            </a:r>
            <a:r>
              <a:rPr lang="en" sz="1600">
                <a:latin typeface="Cambria" panose="02040503050406030204" pitchFamily="18" charset="0"/>
                <a:ea typeface="Cambria" panose="02040503050406030204" pitchFamily="18" charset="0"/>
              </a:rPr>
              <a:t>/M</a:t>
            </a:r>
            <a:r>
              <a:rPr lang="en" sz="1600" baseline="30000">
                <a:latin typeface="Cambria" panose="02040503050406030204" pitchFamily="18" charset="0"/>
                <a:ea typeface="Cambria" panose="02040503050406030204" pitchFamily="18" charset="0"/>
              </a:rPr>
              <a:t>2</a:t>
            </a:r>
            <a:endParaRPr sz="1600" baseline="30000">
              <a:latin typeface="Cambria" panose="02040503050406030204" pitchFamily="18" charset="0"/>
              <a:ea typeface="Cambria" panose="02040503050406030204" pitchFamily="18" charset="0"/>
            </a:endParaRPr>
          </a:p>
        </p:txBody>
      </p:sp>
      <p:sp>
        <p:nvSpPr>
          <p:cNvPr id="15" name="Google Shape;190;p24">
            <a:extLst>
              <a:ext uri="{FF2B5EF4-FFF2-40B4-BE49-F238E27FC236}">
                <a16:creationId xmlns:a16="http://schemas.microsoft.com/office/drawing/2014/main" id="{47E56939-5C7B-0D02-1AA8-269EE38F3092}"/>
              </a:ext>
            </a:extLst>
          </p:cNvPr>
          <p:cNvSpPr txBox="1"/>
          <p:nvPr/>
        </p:nvSpPr>
        <p:spPr>
          <a:xfrm>
            <a:off x="1305628" y="2847573"/>
            <a:ext cx="735075" cy="492402"/>
          </a:xfrm>
          <a:prstGeom prst="rect">
            <a:avLst/>
          </a:prstGeom>
          <a:noFill/>
          <a:ln>
            <a:noFill/>
          </a:ln>
        </p:spPr>
        <p:txBody>
          <a:bodyPr spcFirstLastPara="1" wrap="square" lIns="121900" tIns="121900" rIns="121900" bIns="121900" anchor="t" anchorCtr="0">
            <a:spAutoFit/>
          </a:bodyPr>
          <a:lstStyle/>
          <a:p>
            <a:r>
              <a:rPr lang="en-IN" sz="1600">
                <a:latin typeface="Cambria" panose="02040503050406030204" pitchFamily="18" charset="0"/>
                <a:ea typeface="Cambria" panose="02040503050406030204" pitchFamily="18" charset="0"/>
              </a:rPr>
              <a:t>c</a:t>
            </a:r>
            <a:r>
              <a:rPr lang="en" sz="1600">
                <a:latin typeface="Cambria" panose="02040503050406030204" pitchFamily="18" charset="0"/>
                <a:ea typeface="Cambria" panose="02040503050406030204" pitchFamily="18" charset="0"/>
              </a:rPr>
              <a:t>os </a:t>
            </a:r>
            <a:r>
              <a:rPr lang="el-GR" sz="1600">
                <a:latin typeface="Cambria" panose="02040503050406030204" pitchFamily="18" charset="0"/>
                <a:ea typeface="Cambria" panose="02040503050406030204" pitchFamily="18" charset="0"/>
              </a:rPr>
              <a:t>ι</a:t>
            </a:r>
            <a:endParaRPr sz="1600">
              <a:latin typeface="Cambria" panose="02040503050406030204" pitchFamily="18" charset="0"/>
              <a:ea typeface="Cambria" panose="02040503050406030204" pitchFamily="18" charset="0"/>
            </a:endParaRPr>
          </a:p>
        </p:txBody>
      </p:sp>
      <p:cxnSp>
        <p:nvCxnSpPr>
          <p:cNvPr id="17" name="Straight Connector 16">
            <a:extLst>
              <a:ext uri="{FF2B5EF4-FFF2-40B4-BE49-F238E27FC236}">
                <a16:creationId xmlns:a16="http://schemas.microsoft.com/office/drawing/2014/main" id="{5EDF211B-B616-BB5B-CD01-CA2308ABEFCE}"/>
              </a:ext>
            </a:extLst>
          </p:cNvPr>
          <p:cNvCxnSpPr>
            <a:cxnSpLocks/>
          </p:cNvCxnSpPr>
          <p:nvPr/>
        </p:nvCxnSpPr>
        <p:spPr>
          <a:xfrm flipH="1">
            <a:off x="1902871" y="1865543"/>
            <a:ext cx="671814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1C139BA3-5B2C-8E6D-47F8-31F49F8009CB}"/>
              </a:ext>
            </a:extLst>
          </p:cNvPr>
          <p:cNvCxnSpPr>
            <a:cxnSpLocks/>
          </p:cNvCxnSpPr>
          <p:nvPr/>
        </p:nvCxnSpPr>
        <p:spPr>
          <a:xfrm flipH="1">
            <a:off x="1902871" y="5426004"/>
            <a:ext cx="6793614" cy="728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99FD03F6-9141-3DB1-96FA-38B0DD864E7D}"/>
              </a:ext>
            </a:extLst>
          </p:cNvPr>
          <p:cNvCxnSpPr>
            <a:cxnSpLocks/>
          </p:cNvCxnSpPr>
          <p:nvPr/>
        </p:nvCxnSpPr>
        <p:spPr>
          <a:xfrm>
            <a:off x="1914190" y="3634614"/>
            <a:ext cx="6994316" cy="8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545DE38-9EE1-FA96-E725-7FAF199D7AF4}"/>
              </a:ext>
            </a:extLst>
          </p:cNvPr>
          <p:cNvCxnSpPr>
            <a:cxnSpLocks/>
          </p:cNvCxnSpPr>
          <p:nvPr/>
        </p:nvCxnSpPr>
        <p:spPr>
          <a:xfrm flipH="1">
            <a:off x="1914190" y="1201451"/>
            <a:ext cx="2421" cy="47384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F42AD6B9-7CF0-8A3A-1181-8D25396E06CD}"/>
              </a:ext>
            </a:extLst>
          </p:cNvPr>
          <p:cNvSpPr txBox="1"/>
          <p:nvPr/>
        </p:nvSpPr>
        <p:spPr>
          <a:xfrm>
            <a:off x="1509649" y="1700143"/>
            <a:ext cx="471827" cy="350515"/>
          </a:xfrm>
          <a:prstGeom prst="rect">
            <a:avLst/>
          </a:prstGeom>
          <a:noFill/>
        </p:spPr>
        <p:txBody>
          <a:bodyPr wrap="square" rtlCol="0">
            <a:spAutoFit/>
          </a:bodyPr>
          <a:lstStyle/>
          <a:p>
            <a:r>
              <a:rPr lang="en-IN" sz="1600">
                <a:latin typeface="Cambria" panose="02040503050406030204" pitchFamily="18" charset="0"/>
                <a:ea typeface="Cambria" panose="02040503050406030204" pitchFamily="18" charset="0"/>
              </a:rPr>
              <a:t>+1</a:t>
            </a:r>
          </a:p>
        </p:txBody>
      </p:sp>
      <p:sp>
        <p:nvSpPr>
          <p:cNvPr id="47" name="TextBox 46">
            <a:extLst>
              <a:ext uri="{FF2B5EF4-FFF2-40B4-BE49-F238E27FC236}">
                <a16:creationId xmlns:a16="http://schemas.microsoft.com/office/drawing/2014/main" id="{45926E8F-1AA6-117B-4A30-832B35D57199}"/>
              </a:ext>
            </a:extLst>
          </p:cNvPr>
          <p:cNvSpPr txBox="1"/>
          <p:nvPr/>
        </p:nvSpPr>
        <p:spPr>
          <a:xfrm>
            <a:off x="1510387" y="5274462"/>
            <a:ext cx="471827" cy="350515"/>
          </a:xfrm>
          <a:prstGeom prst="rect">
            <a:avLst/>
          </a:prstGeom>
          <a:noFill/>
        </p:spPr>
        <p:txBody>
          <a:bodyPr wrap="square" rtlCol="0">
            <a:spAutoFit/>
          </a:bodyPr>
          <a:lstStyle/>
          <a:p>
            <a:r>
              <a:rPr lang="en-IN" sz="160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5F2B4F0-BE6D-D043-8F3D-F800F118CC6E}"/>
                  </a:ext>
                </a:extLst>
              </p:cNvPr>
              <p:cNvSpPr txBox="1"/>
              <p:nvPr/>
            </p:nvSpPr>
            <p:spPr>
              <a:xfrm>
                <a:off x="5761765" y="5421713"/>
                <a:ext cx="902737" cy="3802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800" i="1" dirty="0" smtClean="0">
                              <a:latin typeface="Cambria Math" panose="02040503050406030204" pitchFamily="18" charset="0"/>
                              <a:ea typeface="Cambria" panose="02040503050406030204" pitchFamily="18" charset="0"/>
                            </a:rPr>
                          </m:ctrlPr>
                        </m:sSubSupPr>
                        <m:e>
                          <m:r>
                            <a:rPr lang="en-IN" sz="1800" b="0" i="1" dirty="0" smtClean="0">
                              <a:latin typeface="Cambria Math" panose="02040503050406030204" pitchFamily="18" charset="0"/>
                              <a:ea typeface="Cambria" panose="02040503050406030204" pitchFamily="18" charset="0"/>
                            </a:rPr>
                            <m:t>𝐿</m:t>
                          </m:r>
                        </m:e>
                        <m:sub>
                          <m:r>
                            <a:rPr lang="en-IN" sz="1800" b="0" i="1" dirty="0" smtClean="0">
                              <a:latin typeface="Cambria Math" panose="02040503050406030204" pitchFamily="18" charset="0"/>
                              <a:ea typeface="Cambria" panose="02040503050406030204" pitchFamily="18" charset="0"/>
                            </a:rPr>
                            <m:t>𝑑</m:t>
                          </m:r>
                        </m:sub>
                        <m:sup>
                          <m:r>
                            <a:rPr lang="en-IN" sz="1800" b="0" i="1" dirty="0" smtClean="0">
                              <a:latin typeface="Cambria Math" panose="02040503050406030204" pitchFamily="18" charset="0"/>
                              <a:ea typeface="Cambria" panose="02040503050406030204" pitchFamily="18" charset="0"/>
                            </a:rPr>
                            <m:t>2</m:t>
                          </m:r>
                        </m:sup>
                      </m:sSubSup>
                      <m:r>
                        <a:rPr lang="en-IN" sz="1800" i="1" dirty="0">
                          <a:latin typeface="Cambria Math" panose="02040503050406030204" pitchFamily="18" charset="0"/>
                          <a:ea typeface="Cambria" panose="02040503050406030204" pitchFamily="18" charset="0"/>
                        </a:rPr>
                        <m:t>/</m:t>
                      </m:r>
                      <m:r>
                        <a:rPr lang="en-IN" sz="1800" i="1" dirty="0">
                          <a:latin typeface="Cambria Math" panose="02040503050406030204" pitchFamily="18" charset="0"/>
                          <a:ea typeface="Cambria" panose="02040503050406030204" pitchFamily="18" charset="0"/>
                        </a:rPr>
                        <m:t>𝑀</m:t>
                      </m:r>
                      <m:r>
                        <a:rPr lang="en-IN" sz="1800" i="1" baseline="30000" dirty="0">
                          <a:latin typeface="Cambria Math" panose="02040503050406030204" pitchFamily="18" charset="0"/>
                          <a:ea typeface="Cambria" panose="02040503050406030204" pitchFamily="18" charset="0"/>
                        </a:rPr>
                        <m:t>2</m:t>
                      </m:r>
                    </m:oMath>
                  </m:oMathPara>
                </a14:m>
                <a:endParaRPr lang="en-IN" sz="1800" baseline="30000">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5F2B4F0-BE6D-D043-8F3D-F800F118CC6E}"/>
                  </a:ext>
                </a:extLst>
              </p:cNvPr>
              <p:cNvSpPr txBox="1">
                <a:spLocks noRot="1" noChangeAspect="1" noMove="1" noResize="1" noEditPoints="1" noAdjustHandles="1" noChangeArrowheads="1" noChangeShapeType="1" noTextEdit="1"/>
              </p:cNvSpPr>
              <p:nvPr/>
            </p:nvSpPr>
            <p:spPr>
              <a:xfrm>
                <a:off x="5761765" y="5421713"/>
                <a:ext cx="902737" cy="380297"/>
              </a:xfrm>
              <a:prstGeom prst="rect">
                <a:avLst/>
              </a:prstGeom>
              <a:blipFill>
                <a:blip r:embed="rId2"/>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FB2EED7-E678-CDF4-0F7D-DBF214E5EA1E}"/>
                  </a:ext>
                </a:extLst>
              </p:cNvPr>
              <p:cNvSpPr txBox="1"/>
              <p:nvPr/>
            </p:nvSpPr>
            <p:spPr>
              <a:xfrm>
                <a:off x="3743684" y="5433291"/>
                <a:ext cx="1041892" cy="3747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800" i="1" dirty="0" smtClean="0">
                              <a:latin typeface="Cambria Math" panose="02040503050406030204" pitchFamily="18" charset="0"/>
                              <a:ea typeface="Cambria" panose="02040503050406030204" pitchFamily="18" charset="0"/>
                            </a:rPr>
                          </m:ctrlPr>
                        </m:sSubSupPr>
                        <m:e>
                          <m:r>
                            <a:rPr lang="en-IN" sz="1800" b="0" i="1" dirty="0" smtClean="0">
                              <a:latin typeface="Cambria Math" panose="02040503050406030204" pitchFamily="18" charset="0"/>
                              <a:ea typeface="Cambria" panose="02040503050406030204" pitchFamily="18" charset="0"/>
                            </a:rPr>
                            <m:t>𝐿</m:t>
                          </m:r>
                        </m:e>
                        <m:sub>
                          <m:r>
                            <a:rPr lang="en-IN" sz="1800" b="0" i="1" dirty="0" smtClean="0">
                              <a:latin typeface="Cambria Math" panose="02040503050406030204" pitchFamily="18" charset="0"/>
                              <a:ea typeface="Cambria" panose="02040503050406030204" pitchFamily="18" charset="0"/>
                            </a:rPr>
                            <m:t>0</m:t>
                          </m:r>
                        </m:sub>
                        <m:sup>
                          <m:r>
                            <a:rPr lang="en-IN" sz="1800" b="0" i="1" dirty="0" smtClean="0">
                              <a:latin typeface="Cambria Math" panose="02040503050406030204" pitchFamily="18" charset="0"/>
                              <a:ea typeface="Cambria" panose="02040503050406030204" pitchFamily="18" charset="0"/>
                            </a:rPr>
                            <m:t>2</m:t>
                          </m:r>
                        </m:sup>
                      </m:sSubSup>
                      <m:r>
                        <a:rPr lang="en-IN" sz="1800" i="1" dirty="0">
                          <a:latin typeface="Cambria Math" panose="02040503050406030204" pitchFamily="18" charset="0"/>
                          <a:ea typeface="Cambria" panose="02040503050406030204" pitchFamily="18" charset="0"/>
                        </a:rPr>
                        <m:t>/</m:t>
                      </m:r>
                      <m:r>
                        <a:rPr lang="en-IN" sz="1800" i="1" dirty="0">
                          <a:latin typeface="Cambria Math" panose="02040503050406030204" pitchFamily="18" charset="0"/>
                          <a:ea typeface="Cambria" panose="02040503050406030204" pitchFamily="18" charset="0"/>
                        </a:rPr>
                        <m:t>𝑀</m:t>
                      </m:r>
                      <m:r>
                        <a:rPr lang="en-IN" sz="1800" i="1" baseline="30000" dirty="0">
                          <a:latin typeface="Cambria Math" panose="02040503050406030204" pitchFamily="18" charset="0"/>
                          <a:ea typeface="Cambria" panose="02040503050406030204" pitchFamily="18" charset="0"/>
                        </a:rPr>
                        <m:t>2</m:t>
                      </m:r>
                    </m:oMath>
                  </m:oMathPara>
                </a14:m>
                <a:endParaRPr lang="en-IN" sz="1800" baseline="30000">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FB2EED7-E678-CDF4-0F7D-DBF214E5EA1E}"/>
                  </a:ext>
                </a:extLst>
              </p:cNvPr>
              <p:cNvSpPr txBox="1">
                <a:spLocks noRot="1" noChangeAspect="1" noMove="1" noResize="1" noEditPoints="1" noAdjustHandles="1" noChangeArrowheads="1" noChangeShapeType="1" noTextEdit="1"/>
              </p:cNvSpPr>
              <p:nvPr/>
            </p:nvSpPr>
            <p:spPr>
              <a:xfrm>
                <a:off x="3743684" y="5433291"/>
                <a:ext cx="1041892" cy="374783"/>
              </a:xfrm>
              <a:prstGeom prst="rect">
                <a:avLst/>
              </a:prstGeom>
              <a:blipFill>
                <a:blip r:embed="rId3"/>
                <a:stretch>
                  <a:fillRect b="-14516"/>
                </a:stretch>
              </a:blipFill>
            </p:spPr>
            <p:txBody>
              <a:bodyPr/>
              <a:lstStyle/>
              <a:p>
                <a:r>
                  <a:rPr lang="en-US">
                    <a:noFill/>
                  </a:rPr>
                  <a:t> </a:t>
                </a:r>
              </a:p>
            </p:txBody>
          </p:sp>
        </mc:Fallback>
      </mc:AlternateContent>
      <p:cxnSp>
        <p:nvCxnSpPr>
          <p:cNvPr id="22" name="Google Shape;182;p24">
            <a:extLst>
              <a:ext uri="{FF2B5EF4-FFF2-40B4-BE49-F238E27FC236}">
                <a16:creationId xmlns:a16="http://schemas.microsoft.com/office/drawing/2014/main" id="{19821F2E-64C5-06FF-C278-3A2DE698ACC3}"/>
              </a:ext>
            </a:extLst>
          </p:cNvPr>
          <p:cNvCxnSpPr>
            <a:cxnSpLocks/>
          </p:cNvCxnSpPr>
          <p:nvPr/>
        </p:nvCxnSpPr>
        <p:spPr>
          <a:xfrm>
            <a:off x="5098538" y="4005589"/>
            <a:ext cx="955543" cy="1398824"/>
          </a:xfrm>
          <a:prstGeom prst="straightConnector1">
            <a:avLst/>
          </a:prstGeom>
          <a:noFill/>
          <a:ln w="152400" cap="flat" cmpd="sng">
            <a:solidFill>
              <a:srgbClr val="F7F78A"/>
            </a:solidFill>
            <a:prstDash val="solid"/>
            <a:round/>
            <a:headEnd type="none" w="med" len="med"/>
            <a:tailEnd type="none" w="med" len="med"/>
          </a:ln>
        </p:spPr>
      </p:cxnSp>
      <p:cxnSp>
        <p:nvCxnSpPr>
          <p:cNvPr id="12" name="Google Shape;187;p24">
            <a:extLst>
              <a:ext uri="{FF2B5EF4-FFF2-40B4-BE49-F238E27FC236}">
                <a16:creationId xmlns:a16="http://schemas.microsoft.com/office/drawing/2014/main" id="{C39135B4-0912-A72B-AF49-8CE966CC53D6}"/>
              </a:ext>
            </a:extLst>
          </p:cNvPr>
          <p:cNvCxnSpPr>
            <a:cxnSpLocks/>
          </p:cNvCxnSpPr>
          <p:nvPr/>
        </p:nvCxnSpPr>
        <p:spPr>
          <a:xfrm>
            <a:off x="3621480" y="1865541"/>
            <a:ext cx="2474519" cy="3584178"/>
          </a:xfrm>
          <a:prstGeom prst="straightConnector1">
            <a:avLst/>
          </a:prstGeom>
          <a:noFill/>
          <a:ln w="28575" cap="flat" cmpd="sng">
            <a:solidFill>
              <a:srgbClr val="0000FF"/>
            </a:solidFill>
            <a:prstDash val="solid"/>
            <a:round/>
            <a:headEnd type="none" w="med" len="med"/>
            <a:tailEnd type="none" w="med" len="med"/>
          </a:ln>
        </p:spPr>
      </p:cxnSp>
      <p:cxnSp>
        <p:nvCxnSpPr>
          <p:cNvPr id="7" name="Google Shape;188;p24">
            <a:extLst>
              <a:ext uri="{FF2B5EF4-FFF2-40B4-BE49-F238E27FC236}">
                <a16:creationId xmlns:a16="http://schemas.microsoft.com/office/drawing/2014/main" id="{86AD263E-6D81-9CA1-9526-D0ADBDBC542A}"/>
              </a:ext>
            </a:extLst>
          </p:cNvPr>
          <p:cNvCxnSpPr>
            <a:cxnSpLocks/>
          </p:cNvCxnSpPr>
          <p:nvPr/>
        </p:nvCxnSpPr>
        <p:spPr>
          <a:xfrm>
            <a:off x="3766300" y="3995675"/>
            <a:ext cx="979028" cy="1426038"/>
          </a:xfrm>
          <a:prstGeom prst="straightConnector1">
            <a:avLst/>
          </a:prstGeom>
          <a:ln w="28575">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BFA24405-F818-9F5C-9C97-AF6C591B4400}"/>
              </a:ext>
            </a:extLst>
          </p:cNvPr>
          <p:cNvSpPr txBox="1"/>
          <p:nvPr/>
        </p:nvSpPr>
        <p:spPr>
          <a:xfrm>
            <a:off x="8908506" y="2202873"/>
            <a:ext cx="2801910" cy="1015663"/>
          </a:xfrm>
          <a:prstGeom prst="rect">
            <a:avLst/>
          </a:prstGeom>
          <a:noFill/>
        </p:spPr>
        <p:txBody>
          <a:bodyPr wrap="square" rtlCol="0">
            <a:spAutoFit/>
          </a:bodyPr>
          <a:lstStyle/>
          <a:p>
            <a:r>
              <a:rPr lang="en-IN" sz="1200">
                <a:solidFill>
                  <a:srgbClr val="0303BD"/>
                </a:solidFill>
                <a:latin typeface="Times New Roman" panose="02020603050405020304" pitchFamily="18" charset="0"/>
                <a:cs typeface="Times New Roman" panose="02020603050405020304" pitchFamily="18" charset="0"/>
              </a:rPr>
              <a:t>Blue – Capture angular momenta</a:t>
            </a:r>
          </a:p>
          <a:p>
            <a:r>
              <a:rPr lang="en-IN" sz="1200">
                <a:solidFill>
                  <a:schemeClr val="accent2">
                    <a:lumMod val="75000"/>
                  </a:schemeClr>
                </a:solidFill>
                <a:latin typeface="Times New Roman" panose="02020603050405020304" pitchFamily="18" charset="0"/>
                <a:cs typeface="Times New Roman" panose="02020603050405020304" pitchFamily="18" charset="0"/>
              </a:rPr>
              <a:t>Green – Disruption angular momenta</a:t>
            </a:r>
          </a:p>
          <a:p>
            <a:r>
              <a:rPr lang="en-IN" sz="1200">
                <a:solidFill>
                  <a:srgbClr val="FFC000"/>
                </a:solidFill>
                <a:latin typeface="Times New Roman" panose="02020603050405020304" pitchFamily="18" charset="0"/>
                <a:cs typeface="Times New Roman" panose="02020603050405020304" pitchFamily="18" charset="0"/>
              </a:rPr>
              <a:t>Yellow highlight – Loss Cone</a:t>
            </a:r>
          </a:p>
          <a:p>
            <a:r>
              <a:rPr lang="en-IN" sz="1200">
                <a:solidFill>
                  <a:srgbClr val="FF0000"/>
                </a:solidFill>
                <a:latin typeface="Times New Roman" panose="02020603050405020304" pitchFamily="18" charset="0"/>
                <a:cs typeface="Times New Roman" panose="02020603050405020304" pitchFamily="18" charset="0"/>
              </a:rPr>
              <a:t>Red – Empty loss cone (preserving) angular momenta</a:t>
            </a:r>
          </a:p>
        </p:txBody>
      </p:sp>
      <p:cxnSp>
        <p:nvCxnSpPr>
          <p:cNvPr id="16" name="Straight Connector 15">
            <a:extLst>
              <a:ext uri="{FF2B5EF4-FFF2-40B4-BE49-F238E27FC236}">
                <a16:creationId xmlns:a16="http://schemas.microsoft.com/office/drawing/2014/main" id="{AF09A6A4-50F1-E742-43B0-CDB221E17652}"/>
              </a:ext>
            </a:extLst>
          </p:cNvPr>
          <p:cNvCxnSpPr>
            <a:cxnSpLocks/>
          </p:cNvCxnSpPr>
          <p:nvPr/>
        </p:nvCxnSpPr>
        <p:spPr>
          <a:xfrm>
            <a:off x="5092223" y="3991419"/>
            <a:ext cx="448478" cy="143029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E085DF55-3167-7A5D-EDA9-DE7AB13BBBFE}"/>
              </a:ext>
            </a:extLst>
          </p:cNvPr>
          <p:cNvCxnSpPr>
            <a:cxnSpLocks/>
          </p:cNvCxnSpPr>
          <p:nvPr/>
        </p:nvCxnSpPr>
        <p:spPr>
          <a:xfrm flipV="1">
            <a:off x="5701380" y="4797022"/>
            <a:ext cx="1368637" cy="441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8AFDBAE2-47F4-2133-9718-6A10B99C3AC6}"/>
              </a:ext>
            </a:extLst>
          </p:cNvPr>
          <p:cNvSpPr txBox="1"/>
          <p:nvPr/>
        </p:nvSpPr>
        <p:spPr>
          <a:xfrm>
            <a:off x="7070017" y="4527246"/>
            <a:ext cx="3207793" cy="646331"/>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Retrograde orbits are lost to capture. Stars get engulfed by the BH before the tidal forces are strong enough to disrupt them.</a:t>
            </a:r>
            <a:endParaRPr lang="en-IN" sz="12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0BF1CF6-FCD3-581A-2FE2-34B8E67979FA}"/>
                  </a:ext>
                </a:extLst>
              </p:cNvPr>
              <p:cNvSpPr txBox="1"/>
              <p:nvPr/>
            </p:nvSpPr>
            <p:spPr>
              <a:xfrm>
                <a:off x="7290708" y="1200934"/>
                <a:ext cx="6109854" cy="4707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acc>
                            <m:accPr>
                              <m:chr m:val="̃"/>
                              <m:ctrlPr>
                                <a:rPr lang="en-US" sz="1800" i="1">
                                  <a:latin typeface="Cambria Math" panose="02040503050406030204" pitchFamily="18" charset="0"/>
                                </a:rPr>
                              </m:ctrlPr>
                            </m:accPr>
                            <m:e>
                              <m:sSub>
                                <m:sSubPr>
                                  <m:ctrlPr>
                                    <a:rPr lang="en-IN" sz="1800" i="1">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𝐿</m:t>
                                  </m:r>
                                </m:e>
                                <m:sub>
                                  <m:r>
                                    <a:rPr lang="en-IN" sz="1800" i="1">
                                      <a:latin typeface="Cambria Math" panose="02040503050406030204" pitchFamily="18" charset="0"/>
                                      <a:cs typeface="Times New Roman" panose="02020603050405020304" pitchFamily="18" charset="0"/>
                                    </a:rPr>
                                    <m:t>0</m:t>
                                  </m:r>
                                </m:sub>
                              </m:sSub>
                            </m:e>
                          </m:acc>
                        </m:e>
                        <m:sup>
                          <m:r>
                            <a:rPr lang="en-IN" sz="1800" i="1">
                              <a:latin typeface="Cambria Math" panose="02040503050406030204" pitchFamily="18" charset="0"/>
                            </a:rPr>
                            <m:t>2</m:t>
                          </m:r>
                        </m:sup>
                      </m:sSup>
                      <m:r>
                        <a:rPr lang="en-I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800" i="1">
                              <a:latin typeface="Cambria Math" panose="02040503050406030204" pitchFamily="18" charset="0"/>
                            </a:rPr>
                          </m:ctrlPr>
                        </m:sSupPr>
                        <m:e>
                          <m:acc>
                            <m:accPr>
                              <m:chr m:val="̃"/>
                              <m:ctrlPr>
                                <a:rPr lang="en-US" sz="1800" i="1">
                                  <a:latin typeface="Cambria Math" panose="02040503050406030204" pitchFamily="18" charset="0"/>
                                </a:rPr>
                              </m:ctrlPr>
                            </m:accPr>
                            <m:e>
                              <m:sSub>
                                <m:sSubPr>
                                  <m:ctrlPr>
                                    <a:rPr lang="en-IN" sz="1800" i="1">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𝐿</m:t>
                                  </m:r>
                                </m:e>
                                <m:sub>
                                  <m:r>
                                    <a:rPr lang="en-IN" sz="1800" i="1">
                                      <a:latin typeface="Cambria Math" panose="02040503050406030204" pitchFamily="18" charset="0"/>
                                      <a:cs typeface="Times New Roman" panose="02020603050405020304" pitchFamily="18" charset="0"/>
                                    </a:rPr>
                                    <m:t>𝑙𝑐</m:t>
                                  </m:r>
                                </m:sub>
                              </m:sSub>
                            </m:e>
                          </m:acc>
                        </m:e>
                        <m:sup>
                          <m:r>
                            <a:rPr lang="en-IN" sz="1800" i="1">
                              <a:latin typeface="Cambria Math" panose="02040503050406030204" pitchFamily="18" charset="0"/>
                            </a:rPr>
                            <m:t>2</m:t>
                          </m:r>
                        </m:sup>
                      </m:sSup>
                      <m:sSup>
                        <m:sSupPr>
                          <m:ctrlPr>
                            <a:rPr lang="en-IN" sz="1800" i="1">
                              <a:latin typeface="Cambria Math" panose="02040503050406030204" pitchFamily="18" charset="0"/>
                              <a:ea typeface="Cambria Math" panose="02040503050406030204" pitchFamily="18" charset="0"/>
                              <a:cs typeface="Times New Roman" panose="02020603050405020304" pitchFamily="18" charset="0"/>
                            </a:rPr>
                          </m:ctrlPr>
                        </m:sSupPr>
                        <m:e>
                          <m:r>
                            <a:rPr lang="en-IN" sz="1800" i="1">
                              <a:latin typeface="Cambria Math" panose="02040503050406030204" pitchFamily="18" charset="0"/>
                              <a:ea typeface="Cambria Math" panose="02040503050406030204" pitchFamily="18" charset="0"/>
                              <a:cs typeface="Times New Roman" panose="02020603050405020304" pitchFamily="18" charset="0"/>
                            </a:rPr>
                            <m:t>𝑒</m:t>
                          </m:r>
                        </m:e>
                        <m:sup>
                          <m:r>
                            <a:rPr lang="en-I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IN" sz="18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IN" sz="1800" i="1">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IN" sz="1800" i="1">
                                          <a:latin typeface="Cambria Math" panose="02040503050406030204" pitchFamily="18" charset="0"/>
                                          <a:cs typeface="Times New Roman" panose="02020603050405020304" pitchFamily="18" charset="0"/>
                                        </a:rPr>
                                      </m:ctrlPr>
                                    </m:sSupPr>
                                    <m:e>
                                      <m:r>
                                        <a:rPr lang="en-IN" sz="1800" i="1">
                                          <a:latin typeface="Cambria Math" panose="02040503050406030204" pitchFamily="18" charset="0"/>
                                          <a:cs typeface="Times New Roman" panose="02020603050405020304" pitchFamily="18" charset="0"/>
                                        </a:rPr>
                                        <m:t>𝑞</m:t>
                                      </m:r>
                                    </m:e>
                                    <m:sup>
                                      <m:r>
                                        <a:rPr lang="en-IN" sz="1800" i="1">
                                          <a:latin typeface="Cambria Math" panose="02040503050406030204" pitchFamily="18" charset="0"/>
                                          <a:cs typeface="Times New Roman" panose="02020603050405020304" pitchFamily="18" charset="0"/>
                                        </a:rPr>
                                        <m:t>2</m:t>
                                      </m:r>
                                    </m:sup>
                                  </m:sSup>
                                  <m:r>
                                    <a:rPr lang="en-IN" sz="1800" i="1">
                                      <a:latin typeface="Cambria Math" panose="02040503050406030204" pitchFamily="18" charset="0"/>
                                      <a:cs typeface="Times New Roman" panose="02020603050405020304" pitchFamily="18" charset="0"/>
                                    </a:rPr>
                                    <m:t>+</m:t>
                                  </m:r>
                                  <m:sSup>
                                    <m:sSupPr>
                                      <m:ctrlPr>
                                        <a:rPr lang="en-IN" sz="1800" i="1">
                                          <a:latin typeface="Cambria Math" panose="02040503050406030204" pitchFamily="18" charset="0"/>
                                          <a:cs typeface="Times New Roman" panose="02020603050405020304" pitchFamily="18" charset="0"/>
                                        </a:rPr>
                                      </m:ctrlPr>
                                    </m:sSupPr>
                                    <m:e>
                                      <m:r>
                                        <a:rPr lang="en-IN" sz="1800" i="1">
                                          <a:latin typeface="Cambria Math" panose="02040503050406030204" pitchFamily="18" charset="0"/>
                                          <a:cs typeface="Times New Roman" panose="02020603050405020304" pitchFamily="18" charset="0"/>
                                        </a:rPr>
                                        <m:t>𝑞</m:t>
                                      </m:r>
                                    </m:e>
                                    <m:sup>
                                      <m:r>
                                        <a:rPr lang="en-IN" sz="1800" i="1">
                                          <a:latin typeface="Cambria Math" panose="02040503050406030204" pitchFamily="18" charset="0"/>
                                          <a:cs typeface="Times New Roman" panose="02020603050405020304" pitchFamily="18" charset="0"/>
                                        </a:rPr>
                                        <m:t>4</m:t>
                                      </m:r>
                                    </m:sup>
                                  </m:sSup>
                                </m:e>
                              </m:d>
                            </m:e>
                            <m:sup>
                              <m:r>
                                <a:rPr lang="en-IN" sz="1800" i="1">
                                  <a:latin typeface="Cambria Math" panose="02040503050406030204" pitchFamily="18" charset="0"/>
                                  <a:ea typeface="Cambria Math" panose="02040503050406030204" pitchFamily="18" charset="0"/>
                                  <a:cs typeface="Times New Roman" panose="02020603050405020304" pitchFamily="18" charset="0"/>
                                </a:rPr>
                                <m:t>1/4</m:t>
                              </m:r>
                            </m:sup>
                          </m:sSup>
                        </m:sup>
                      </m:sSup>
                    </m:oMath>
                  </m:oMathPara>
                </a14:m>
                <a:endParaRPr lang="en-US" dirty="0"/>
              </a:p>
            </p:txBody>
          </p:sp>
        </mc:Choice>
        <mc:Fallback>
          <p:sp>
            <p:nvSpPr>
              <p:cNvPr id="4" name="TextBox 3">
                <a:extLst>
                  <a:ext uri="{FF2B5EF4-FFF2-40B4-BE49-F238E27FC236}">
                    <a16:creationId xmlns:a16="http://schemas.microsoft.com/office/drawing/2014/main" id="{A0BF1CF6-FCD3-581A-2FE2-34B8E67979FA}"/>
                  </a:ext>
                </a:extLst>
              </p:cNvPr>
              <p:cNvSpPr txBox="1">
                <a:spLocks noRot="1" noChangeAspect="1" noMove="1" noResize="1" noEditPoints="1" noAdjustHandles="1" noChangeArrowheads="1" noChangeShapeType="1" noTextEdit="1"/>
              </p:cNvSpPr>
              <p:nvPr/>
            </p:nvSpPr>
            <p:spPr>
              <a:xfrm>
                <a:off x="7290708" y="1200934"/>
                <a:ext cx="6109854" cy="47070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20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Loss Cone – Inclination </a:t>
            </a:r>
            <a:r>
              <a:rPr lang="en-US" dirty="0" err="1">
                <a:latin typeface="Times New Roman" panose="02020603050405020304" pitchFamily="18" charset="0"/>
                <a:cs typeface="Times New Roman" panose="02020603050405020304" pitchFamily="18" charset="0"/>
              </a:rPr>
              <a:t>Isotropizing</a:t>
            </a:r>
            <a:endParaRPr 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Google Shape;182;p24">
            <a:extLst>
              <a:ext uri="{FF2B5EF4-FFF2-40B4-BE49-F238E27FC236}">
                <a16:creationId xmlns:a16="http://schemas.microsoft.com/office/drawing/2014/main" id="{D4D25F1B-B046-80A3-F463-6B8FBA37B18D}"/>
              </a:ext>
            </a:extLst>
          </p:cNvPr>
          <p:cNvCxnSpPr>
            <a:cxnSpLocks/>
          </p:cNvCxnSpPr>
          <p:nvPr/>
        </p:nvCxnSpPr>
        <p:spPr>
          <a:xfrm>
            <a:off x="4379280" y="1862822"/>
            <a:ext cx="725122" cy="2148664"/>
          </a:xfrm>
          <a:prstGeom prst="straightConnector1">
            <a:avLst/>
          </a:prstGeom>
          <a:noFill/>
          <a:ln w="152400" cap="flat" cmpd="sng">
            <a:solidFill>
              <a:srgbClr val="F7F78A"/>
            </a:solidFill>
            <a:prstDash val="solid"/>
            <a:round/>
            <a:headEnd type="none" w="med" len="med"/>
            <a:tailEnd type="none" w="med" len="med"/>
          </a:ln>
        </p:spPr>
      </p:cxnSp>
      <p:cxnSp>
        <p:nvCxnSpPr>
          <p:cNvPr id="11" name="Google Shape;183;p24">
            <a:extLst>
              <a:ext uri="{FF2B5EF4-FFF2-40B4-BE49-F238E27FC236}">
                <a16:creationId xmlns:a16="http://schemas.microsoft.com/office/drawing/2014/main" id="{BE4B5214-677C-4B0F-0135-1FC1AA286774}"/>
              </a:ext>
            </a:extLst>
          </p:cNvPr>
          <p:cNvCxnSpPr>
            <a:cxnSpLocks/>
          </p:cNvCxnSpPr>
          <p:nvPr/>
        </p:nvCxnSpPr>
        <p:spPr>
          <a:xfrm>
            <a:off x="4379280" y="1870829"/>
            <a:ext cx="727274" cy="2150665"/>
          </a:xfrm>
          <a:prstGeom prst="straightConnector1">
            <a:avLst/>
          </a:prstGeom>
          <a:noFill/>
          <a:ln w="28575" cap="flat" cmpd="sng">
            <a:solidFill>
              <a:srgbClr val="38761D"/>
            </a:solidFill>
            <a:prstDash val="solid"/>
            <a:round/>
            <a:headEnd type="none" w="med" len="med"/>
            <a:tailEnd type="none" w="med" len="med"/>
          </a:ln>
        </p:spPr>
      </p:cxnSp>
      <p:cxnSp>
        <p:nvCxnSpPr>
          <p:cNvPr id="13" name="Google Shape;188;p24">
            <a:extLst>
              <a:ext uri="{FF2B5EF4-FFF2-40B4-BE49-F238E27FC236}">
                <a16:creationId xmlns:a16="http://schemas.microsoft.com/office/drawing/2014/main" id="{2FE42307-D852-A800-FAEC-EA83988A2EDA}"/>
              </a:ext>
            </a:extLst>
          </p:cNvPr>
          <p:cNvCxnSpPr>
            <a:cxnSpLocks/>
          </p:cNvCxnSpPr>
          <p:nvPr/>
        </p:nvCxnSpPr>
        <p:spPr>
          <a:xfrm>
            <a:off x="3067085" y="1862822"/>
            <a:ext cx="715309" cy="2148664"/>
          </a:xfrm>
          <a:prstGeom prst="straightConnector1">
            <a:avLst/>
          </a:prstGeom>
          <a:ln w="28575">
            <a:solidFill>
              <a:srgbClr val="FF0000"/>
            </a:solidFill>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4" name="Google Shape;189;p24">
            <a:extLst>
              <a:ext uri="{FF2B5EF4-FFF2-40B4-BE49-F238E27FC236}">
                <a16:creationId xmlns:a16="http://schemas.microsoft.com/office/drawing/2014/main" id="{BB0B78D0-6832-963D-474D-B083E2E37528}"/>
              </a:ext>
            </a:extLst>
          </p:cNvPr>
          <p:cNvSpPr txBox="1"/>
          <p:nvPr/>
        </p:nvSpPr>
        <p:spPr>
          <a:xfrm>
            <a:off x="8366412" y="3691067"/>
            <a:ext cx="844535" cy="492402"/>
          </a:xfrm>
          <a:prstGeom prst="rect">
            <a:avLst/>
          </a:prstGeom>
          <a:noFill/>
          <a:ln>
            <a:noFill/>
          </a:ln>
        </p:spPr>
        <p:txBody>
          <a:bodyPr spcFirstLastPara="1" wrap="square" lIns="121900" tIns="121900" rIns="121900" bIns="121900" anchor="t" anchorCtr="0">
            <a:spAutoFit/>
          </a:bodyPr>
          <a:lstStyle/>
          <a:p>
            <a:r>
              <a:rPr lang="en" sz="1600">
                <a:latin typeface="Cambria" panose="02040503050406030204" pitchFamily="18" charset="0"/>
                <a:ea typeface="Cambria" panose="02040503050406030204" pitchFamily="18" charset="0"/>
              </a:rPr>
              <a:t>L</a:t>
            </a:r>
            <a:r>
              <a:rPr lang="en" sz="1600" baseline="30000">
                <a:latin typeface="Cambria" panose="02040503050406030204" pitchFamily="18" charset="0"/>
                <a:ea typeface="Cambria" panose="02040503050406030204" pitchFamily="18" charset="0"/>
              </a:rPr>
              <a:t>2</a:t>
            </a:r>
            <a:r>
              <a:rPr lang="en" sz="1600">
                <a:latin typeface="Cambria" panose="02040503050406030204" pitchFamily="18" charset="0"/>
                <a:ea typeface="Cambria" panose="02040503050406030204" pitchFamily="18" charset="0"/>
              </a:rPr>
              <a:t>/M</a:t>
            </a:r>
            <a:r>
              <a:rPr lang="en" sz="1600" baseline="30000">
                <a:latin typeface="Cambria" panose="02040503050406030204" pitchFamily="18" charset="0"/>
                <a:ea typeface="Cambria" panose="02040503050406030204" pitchFamily="18" charset="0"/>
              </a:rPr>
              <a:t>2</a:t>
            </a:r>
            <a:endParaRPr sz="1600" baseline="30000">
              <a:latin typeface="Cambria" panose="02040503050406030204" pitchFamily="18" charset="0"/>
              <a:ea typeface="Cambria" panose="02040503050406030204" pitchFamily="18" charset="0"/>
            </a:endParaRPr>
          </a:p>
        </p:txBody>
      </p:sp>
      <p:sp>
        <p:nvSpPr>
          <p:cNvPr id="15" name="Google Shape;190;p24">
            <a:extLst>
              <a:ext uri="{FF2B5EF4-FFF2-40B4-BE49-F238E27FC236}">
                <a16:creationId xmlns:a16="http://schemas.microsoft.com/office/drawing/2014/main" id="{47E56939-5C7B-0D02-1AA8-269EE38F3092}"/>
              </a:ext>
            </a:extLst>
          </p:cNvPr>
          <p:cNvSpPr txBox="1"/>
          <p:nvPr/>
        </p:nvSpPr>
        <p:spPr>
          <a:xfrm>
            <a:off x="1305628" y="2847573"/>
            <a:ext cx="735075" cy="492402"/>
          </a:xfrm>
          <a:prstGeom prst="rect">
            <a:avLst/>
          </a:prstGeom>
          <a:noFill/>
          <a:ln>
            <a:noFill/>
          </a:ln>
        </p:spPr>
        <p:txBody>
          <a:bodyPr spcFirstLastPara="1" wrap="square" lIns="121900" tIns="121900" rIns="121900" bIns="121900" anchor="t" anchorCtr="0">
            <a:spAutoFit/>
          </a:bodyPr>
          <a:lstStyle/>
          <a:p>
            <a:r>
              <a:rPr lang="en-IN" sz="1600">
                <a:latin typeface="Cambria" panose="02040503050406030204" pitchFamily="18" charset="0"/>
                <a:ea typeface="Cambria" panose="02040503050406030204" pitchFamily="18" charset="0"/>
              </a:rPr>
              <a:t>c</a:t>
            </a:r>
            <a:r>
              <a:rPr lang="en" sz="1600">
                <a:latin typeface="Cambria" panose="02040503050406030204" pitchFamily="18" charset="0"/>
                <a:ea typeface="Cambria" panose="02040503050406030204" pitchFamily="18" charset="0"/>
              </a:rPr>
              <a:t>os </a:t>
            </a:r>
            <a:r>
              <a:rPr lang="el-GR" sz="1600">
                <a:latin typeface="Cambria" panose="02040503050406030204" pitchFamily="18" charset="0"/>
                <a:ea typeface="Cambria" panose="02040503050406030204" pitchFamily="18" charset="0"/>
              </a:rPr>
              <a:t>ι</a:t>
            </a:r>
            <a:endParaRPr sz="1600">
              <a:latin typeface="Cambria" panose="02040503050406030204" pitchFamily="18" charset="0"/>
              <a:ea typeface="Cambria" panose="02040503050406030204" pitchFamily="18" charset="0"/>
            </a:endParaRPr>
          </a:p>
        </p:txBody>
      </p:sp>
      <p:cxnSp>
        <p:nvCxnSpPr>
          <p:cNvPr id="17" name="Straight Connector 16">
            <a:extLst>
              <a:ext uri="{FF2B5EF4-FFF2-40B4-BE49-F238E27FC236}">
                <a16:creationId xmlns:a16="http://schemas.microsoft.com/office/drawing/2014/main" id="{5EDF211B-B616-BB5B-CD01-CA2308ABEFCE}"/>
              </a:ext>
            </a:extLst>
          </p:cNvPr>
          <p:cNvCxnSpPr>
            <a:cxnSpLocks/>
          </p:cNvCxnSpPr>
          <p:nvPr/>
        </p:nvCxnSpPr>
        <p:spPr>
          <a:xfrm flipH="1">
            <a:off x="1902871" y="1865543"/>
            <a:ext cx="671814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1C139BA3-5B2C-8E6D-47F8-31F49F8009CB}"/>
              </a:ext>
            </a:extLst>
          </p:cNvPr>
          <p:cNvCxnSpPr>
            <a:cxnSpLocks/>
          </p:cNvCxnSpPr>
          <p:nvPr/>
        </p:nvCxnSpPr>
        <p:spPr>
          <a:xfrm flipH="1">
            <a:off x="1902871" y="5426004"/>
            <a:ext cx="6793614" cy="728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99FD03F6-9141-3DB1-96FA-38B0DD864E7D}"/>
              </a:ext>
            </a:extLst>
          </p:cNvPr>
          <p:cNvCxnSpPr>
            <a:cxnSpLocks/>
          </p:cNvCxnSpPr>
          <p:nvPr/>
        </p:nvCxnSpPr>
        <p:spPr>
          <a:xfrm>
            <a:off x="1914190" y="3634614"/>
            <a:ext cx="6994316" cy="8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545DE38-9EE1-FA96-E725-7FAF199D7AF4}"/>
              </a:ext>
            </a:extLst>
          </p:cNvPr>
          <p:cNvCxnSpPr>
            <a:cxnSpLocks/>
          </p:cNvCxnSpPr>
          <p:nvPr/>
        </p:nvCxnSpPr>
        <p:spPr>
          <a:xfrm flipH="1">
            <a:off x="1914190" y="1201451"/>
            <a:ext cx="2421" cy="47384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F42AD6B9-7CF0-8A3A-1181-8D25396E06CD}"/>
              </a:ext>
            </a:extLst>
          </p:cNvPr>
          <p:cNvSpPr txBox="1"/>
          <p:nvPr/>
        </p:nvSpPr>
        <p:spPr>
          <a:xfrm>
            <a:off x="1509649" y="1700143"/>
            <a:ext cx="471827" cy="350515"/>
          </a:xfrm>
          <a:prstGeom prst="rect">
            <a:avLst/>
          </a:prstGeom>
          <a:noFill/>
        </p:spPr>
        <p:txBody>
          <a:bodyPr wrap="square" rtlCol="0">
            <a:spAutoFit/>
          </a:bodyPr>
          <a:lstStyle/>
          <a:p>
            <a:r>
              <a:rPr lang="en-IN" sz="1600">
                <a:latin typeface="Cambria" panose="02040503050406030204" pitchFamily="18" charset="0"/>
                <a:ea typeface="Cambria" panose="02040503050406030204" pitchFamily="18" charset="0"/>
              </a:rPr>
              <a:t>+1</a:t>
            </a:r>
          </a:p>
        </p:txBody>
      </p:sp>
      <p:sp>
        <p:nvSpPr>
          <p:cNvPr id="47" name="TextBox 46">
            <a:extLst>
              <a:ext uri="{FF2B5EF4-FFF2-40B4-BE49-F238E27FC236}">
                <a16:creationId xmlns:a16="http://schemas.microsoft.com/office/drawing/2014/main" id="{45926E8F-1AA6-117B-4A30-832B35D57199}"/>
              </a:ext>
            </a:extLst>
          </p:cNvPr>
          <p:cNvSpPr txBox="1"/>
          <p:nvPr/>
        </p:nvSpPr>
        <p:spPr>
          <a:xfrm>
            <a:off x="1510387" y="5274462"/>
            <a:ext cx="471827" cy="350515"/>
          </a:xfrm>
          <a:prstGeom prst="rect">
            <a:avLst/>
          </a:prstGeom>
          <a:noFill/>
        </p:spPr>
        <p:txBody>
          <a:bodyPr wrap="square" rtlCol="0">
            <a:spAutoFit/>
          </a:bodyPr>
          <a:lstStyle/>
          <a:p>
            <a:r>
              <a:rPr lang="en-IN" sz="160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5F2B4F0-BE6D-D043-8F3D-F800F118CC6E}"/>
                  </a:ext>
                </a:extLst>
              </p:cNvPr>
              <p:cNvSpPr txBox="1"/>
              <p:nvPr/>
            </p:nvSpPr>
            <p:spPr>
              <a:xfrm>
                <a:off x="5761765" y="5421713"/>
                <a:ext cx="902737" cy="3802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800" i="1" dirty="0" smtClean="0">
                              <a:latin typeface="Cambria Math" panose="02040503050406030204" pitchFamily="18" charset="0"/>
                              <a:ea typeface="Cambria" panose="02040503050406030204" pitchFamily="18" charset="0"/>
                            </a:rPr>
                          </m:ctrlPr>
                        </m:sSubSupPr>
                        <m:e>
                          <m:r>
                            <a:rPr lang="en-IN" sz="1800" b="0" i="1" dirty="0" smtClean="0">
                              <a:latin typeface="Cambria Math" panose="02040503050406030204" pitchFamily="18" charset="0"/>
                              <a:ea typeface="Cambria" panose="02040503050406030204" pitchFamily="18" charset="0"/>
                            </a:rPr>
                            <m:t>𝐿</m:t>
                          </m:r>
                        </m:e>
                        <m:sub>
                          <m:r>
                            <a:rPr lang="en-IN" sz="1800" b="0" i="1" dirty="0" smtClean="0">
                              <a:latin typeface="Cambria Math" panose="02040503050406030204" pitchFamily="18" charset="0"/>
                              <a:ea typeface="Cambria" panose="02040503050406030204" pitchFamily="18" charset="0"/>
                            </a:rPr>
                            <m:t>𝑑</m:t>
                          </m:r>
                        </m:sub>
                        <m:sup>
                          <m:r>
                            <a:rPr lang="en-IN" sz="1800" b="0" i="1" dirty="0" smtClean="0">
                              <a:latin typeface="Cambria Math" panose="02040503050406030204" pitchFamily="18" charset="0"/>
                              <a:ea typeface="Cambria" panose="02040503050406030204" pitchFamily="18" charset="0"/>
                            </a:rPr>
                            <m:t>2</m:t>
                          </m:r>
                        </m:sup>
                      </m:sSubSup>
                      <m:r>
                        <a:rPr lang="en-IN" sz="1800" i="1" dirty="0">
                          <a:latin typeface="Cambria Math" panose="02040503050406030204" pitchFamily="18" charset="0"/>
                          <a:ea typeface="Cambria" panose="02040503050406030204" pitchFamily="18" charset="0"/>
                        </a:rPr>
                        <m:t>/</m:t>
                      </m:r>
                      <m:r>
                        <a:rPr lang="en-IN" sz="1800" i="1" dirty="0">
                          <a:latin typeface="Cambria Math" panose="02040503050406030204" pitchFamily="18" charset="0"/>
                          <a:ea typeface="Cambria" panose="02040503050406030204" pitchFamily="18" charset="0"/>
                        </a:rPr>
                        <m:t>𝑀</m:t>
                      </m:r>
                      <m:r>
                        <a:rPr lang="en-IN" sz="1800" i="1" baseline="30000" dirty="0">
                          <a:latin typeface="Cambria Math" panose="02040503050406030204" pitchFamily="18" charset="0"/>
                          <a:ea typeface="Cambria" panose="02040503050406030204" pitchFamily="18" charset="0"/>
                        </a:rPr>
                        <m:t>2</m:t>
                      </m:r>
                    </m:oMath>
                  </m:oMathPara>
                </a14:m>
                <a:endParaRPr lang="en-IN" sz="1800" baseline="30000">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5F2B4F0-BE6D-D043-8F3D-F800F118CC6E}"/>
                  </a:ext>
                </a:extLst>
              </p:cNvPr>
              <p:cNvSpPr txBox="1">
                <a:spLocks noRot="1" noChangeAspect="1" noMove="1" noResize="1" noEditPoints="1" noAdjustHandles="1" noChangeArrowheads="1" noChangeShapeType="1" noTextEdit="1"/>
              </p:cNvSpPr>
              <p:nvPr/>
            </p:nvSpPr>
            <p:spPr>
              <a:xfrm>
                <a:off x="5761765" y="5421713"/>
                <a:ext cx="902737" cy="380297"/>
              </a:xfrm>
              <a:prstGeom prst="rect">
                <a:avLst/>
              </a:prstGeom>
              <a:blipFill>
                <a:blip r:embed="rId2"/>
                <a:stretch>
                  <a:fillRect b="-14286"/>
                </a:stretch>
              </a:blipFill>
            </p:spPr>
            <p:txBody>
              <a:bodyPr/>
              <a:lstStyle/>
              <a:p>
                <a:r>
                  <a:rPr lang="en-US">
                    <a:noFill/>
                  </a:rPr>
                  <a:t> </a:t>
                </a:r>
              </a:p>
            </p:txBody>
          </p:sp>
        </mc:Fallback>
      </mc:AlternateContent>
      <p:cxnSp>
        <p:nvCxnSpPr>
          <p:cNvPr id="22" name="Google Shape;182;p24">
            <a:extLst>
              <a:ext uri="{FF2B5EF4-FFF2-40B4-BE49-F238E27FC236}">
                <a16:creationId xmlns:a16="http://schemas.microsoft.com/office/drawing/2014/main" id="{19821F2E-64C5-06FF-C278-3A2DE698ACC3}"/>
              </a:ext>
            </a:extLst>
          </p:cNvPr>
          <p:cNvCxnSpPr>
            <a:cxnSpLocks/>
          </p:cNvCxnSpPr>
          <p:nvPr/>
        </p:nvCxnSpPr>
        <p:spPr>
          <a:xfrm>
            <a:off x="5098538" y="4005589"/>
            <a:ext cx="955543" cy="1398824"/>
          </a:xfrm>
          <a:prstGeom prst="straightConnector1">
            <a:avLst/>
          </a:prstGeom>
          <a:noFill/>
          <a:ln w="152400" cap="flat" cmpd="sng">
            <a:solidFill>
              <a:srgbClr val="F7F78A"/>
            </a:solidFill>
            <a:prstDash val="solid"/>
            <a:round/>
            <a:headEnd type="none" w="med" len="med"/>
            <a:tailEnd type="none" w="med" len="med"/>
          </a:ln>
        </p:spPr>
      </p:cxnSp>
      <p:cxnSp>
        <p:nvCxnSpPr>
          <p:cNvPr id="12" name="Google Shape;187;p24">
            <a:extLst>
              <a:ext uri="{FF2B5EF4-FFF2-40B4-BE49-F238E27FC236}">
                <a16:creationId xmlns:a16="http://schemas.microsoft.com/office/drawing/2014/main" id="{C39135B4-0912-A72B-AF49-8CE966CC53D6}"/>
              </a:ext>
            </a:extLst>
          </p:cNvPr>
          <p:cNvCxnSpPr>
            <a:cxnSpLocks/>
          </p:cNvCxnSpPr>
          <p:nvPr/>
        </p:nvCxnSpPr>
        <p:spPr>
          <a:xfrm>
            <a:off x="3621480" y="1865541"/>
            <a:ext cx="2474519" cy="3584178"/>
          </a:xfrm>
          <a:prstGeom prst="straightConnector1">
            <a:avLst/>
          </a:prstGeom>
          <a:noFill/>
          <a:ln w="28575" cap="flat" cmpd="sng">
            <a:solidFill>
              <a:srgbClr val="0000FF"/>
            </a:solidFill>
            <a:prstDash val="solid"/>
            <a:round/>
            <a:headEnd type="none" w="med" len="med"/>
            <a:tailEnd type="none" w="med" len="med"/>
          </a:ln>
        </p:spPr>
      </p:cxnSp>
      <p:cxnSp>
        <p:nvCxnSpPr>
          <p:cNvPr id="7" name="Google Shape;188;p24">
            <a:extLst>
              <a:ext uri="{FF2B5EF4-FFF2-40B4-BE49-F238E27FC236}">
                <a16:creationId xmlns:a16="http://schemas.microsoft.com/office/drawing/2014/main" id="{86AD263E-6D81-9CA1-9526-D0ADBDBC542A}"/>
              </a:ext>
            </a:extLst>
          </p:cNvPr>
          <p:cNvCxnSpPr>
            <a:cxnSpLocks/>
          </p:cNvCxnSpPr>
          <p:nvPr/>
        </p:nvCxnSpPr>
        <p:spPr>
          <a:xfrm>
            <a:off x="3766300" y="3995675"/>
            <a:ext cx="979028" cy="1426038"/>
          </a:xfrm>
          <a:prstGeom prst="straightConnector1">
            <a:avLst/>
          </a:prstGeom>
          <a:ln w="28575">
            <a:solidFill>
              <a:srgbClr val="FF0000"/>
            </a:solidFill>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 name="Google Shape;188;p24">
            <a:extLst>
              <a:ext uri="{FF2B5EF4-FFF2-40B4-BE49-F238E27FC236}">
                <a16:creationId xmlns:a16="http://schemas.microsoft.com/office/drawing/2014/main" id="{30D3DB5E-8210-3FE4-9BCA-CBA42D9B1B15}"/>
              </a:ext>
            </a:extLst>
          </p:cNvPr>
          <p:cNvCxnSpPr>
            <a:cxnSpLocks/>
          </p:cNvCxnSpPr>
          <p:nvPr/>
        </p:nvCxnSpPr>
        <p:spPr>
          <a:xfrm>
            <a:off x="3753568" y="1875400"/>
            <a:ext cx="0" cy="3574319"/>
          </a:xfrm>
          <a:prstGeom prst="straightConnector1">
            <a:avLst/>
          </a:prstGeom>
          <a:ln w="28575">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F9E6DFB0-4B5A-1D79-FBA2-9531C0DB2ED5}"/>
              </a:ext>
            </a:extLst>
          </p:cNvPr>
          <p:cNvCxnSpPr/>
          <p:nvPr/>
        </p:nvCxnSpPr>
        <p:spPr>
          <a:xfrm flipV="1">
            <a:off x="3713386" y="1436287"/>
            <a:ext cx="1246806" cy="483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FDB2E75-D31B-C1FD-D7DB-F92B9411962F}"/>
              </a:ext>
            </a:extLst>
          </p:cNvPr>
          <p:cNvSpPr txBox="1"/>
          <p:nvPr/>
        </p:nvSpPr>
        <p:spPr>
          <a:xfrm>
            <a:off x="4970076" y="1084412"/>
            <a:ext cx="2290201" cy="120032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Region between these curves signifies that there are no stars in loss cone to disrupt though we can in principle have some orbits in our phase space that can be ‘eligible’ for disruption here.</a:t>
            </a:r>
            <a:endParaRPr lang="en-IN" sz="12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46342D-115B-3257-AFC8-150402347260}"/>
              </a:ext>
            </a:extLst>
          </p:cNvPr>
          <p:cNvSpPr txBox="1"/>
          <p:nvPr/>
        </p:nvSpPr>
        <p:spPr>
          <a:xfrm>
            <a:off x="8908506" y="2202873"/>
            <a:ext cx="2801910" cy="1384995"/>
          </a:xfrm>
          <a:prstGeom prst="rect">
            <a:avLst/>
          </a:prstGeom>
          <a:noFill/>
        </p:spPr>
        <p:txBody>
          <a:bodyPr wrap="square" rtlCol="0">
            <a:spAutoFit/>
          </a:bodyPr>
          <a:lstStyle/>
          <a:p>
            <a:r>
              <a:rPr lang="en-IN" sz="1200">
                <a:solidFill>
                  <a:srgbClr val="0303BD"/>
                </a:solidFill>
                <a:latin typeface="Times New Roman" panose="02020603050405020304" pitchFamily="18" charset="0"/>
                <a:cs typeface="Times New Roman" panose="02020603050405020304" pitchFamily="18" charset="0"/>
              </a:rPr>
              <a:t>Blue – Capture angular momenta</a:t>
            </a:r>
          </a:p>
          <a:p>
            <a:r>
              <a:rPr lang="en-IN" sz="1200">
                <a:solidFill>
                  <a:schemeClr val="accent2">
                    <a:lumMod val="75000"/>
                  </a:schemeClr>
                </a:solidFill>
                <a:latin typeface="Times New Roman" panose="02020603050405020304" pitchFamily="18" charset="0"/>
                <a:cs typeface="Times New Roman" panose="02020603050405020304" pitchFamily="18" charset="0"/>
              </a:rPr>
              <a:t>Green – Disruption angular momenta</a:t>
            </a:r>
          </a:p>
          <a:p>
            <a:r>
              <a:rPr lang="en-IN" sz="1200">
                <a:solidFill>
                  <a:srgbClr val="FFC000"/>
                </a:solidFill>
                <a:latin typeface="Times New Roman" panose="02020603050405020304" pitchFamily="18" charset="0"/>
                <a:cs typeface="Times New Roman" panose="02020603050405020304" pitchFamily="18" charset="0"/>
              </a:rPr>
              <a:t>Yellow highlight – Loss Cone</a:t>
            </a:r>
          </a:p>
          <a:p>
            <a:r>
              <a:rPr lang="en-IN" sz="1200">
                <a:solidFill>
                  <a:srgbClr val="FF0000"/>
                </a:solidFill>
                <a:latin typeface="Times New Roman" panose="02020603050405020304" pitchFamily="18" charset="0"/>
                <a:cs typeface="Times New Roman" panose="02020603050405020304" pitchFamily="18" charset="0"/>
              </a:rPr>
              <a:t>Red dashed – Empty loss cone (preserving) angular momenta</a:t>
            </a:r>
          </a:p>
          <a:p>
            <a:r>
              <a:rPr lang="en-IN" sz="1200">
                <a:solidFill>
                  <a:srgbClr val="FF0000"/>
                </a:solidFill>
                <a:latin typeface="Times New Roman" panose="02020603050405020304" pitchFamily="18" charset="0"/>
                <a:cs typeface="Times New Roman" panose="02020603050405020304" pitchFamily="18" charset="0"/>
              </a:rPr>
              <a:t>Red – Empty loss cone (</a:t>
            </a:r>
            <a:r>
              <a:rPr lang="en-IN" sz="1200" err="1">
                <a:solidFill>
                  <a:srgbClr val="FF0000"/>
                </a:solidFill>
                <a:latin typeface="Times New Roman" panose="02020603050405020304" pitchFamily="18" charset="0"/>
                <a:cs typeface="Times New Roman" panose="02020603050405020304" pitchFamily="18" charset="0"/>
              </a:rPr>
              <a:t>isotropizing</a:t>
            </a:r>
            <a:r>
              <a:rPr lang="en-IN" sz="1200">
                <a:solidFill>
                  <a:srgbClr val="FF0000"/>
                </a:solidFill>
                <a:latin typeface="Times New Roman" panose="02020603050405020304" pitchFamily="18" charset="0"/>
                <a:cs typeface="Times New Roman" panose="02020603050405020304" pitchFamily="18" charset="0"/>
              </a:rPr>
              <a:t>) angular momenta</a:t>
            </a:r>
          </a:p>
        </p:txBody>
      </p:sp>
      <p:cxnSp>
        <p:nvCxnSpPr>
          <p:cNvPr id="21" name="Straight Connector 20">
            <a:extLst>
              <a:ext uri="{FF2B5EF4-FFF2-40B4-BE49-F238E27FC236}">
                <a16:creationId xmlns:a16="http://schemas.microsoft.com/office/drawing/2014/main" id="{591FC6A0-B451-06F6-B60C-CF0F4C8E1BDC}"/>
              </a:ext>
            </a:extLst>
          </p:cNvPr>
          <p:cNvCxnSpPr>
            <a:cxnSpLocks/>
          </p:cNvCxnSpPr>
          <p:nvPr/>
        </p:nvCxnSpPr>
        <p:spPr>
          <a:xfrm>
            <a:off x="5092223" y="3991419"/>
            <a:ext cx="448478" cy="143029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3843B65-4289-CA39-DC54-C260B589A3A4}"/>
                  </a:ext>
                </a:extLst>
              </p:cNvPr>
              <p:cNvSpPr txBox="1"/>
              <p:nvPr/>
            </p:nvSpPr>
            <p:spPr>
              <a:xfrm>
                <a:off x="3226775" y="5435862"/>
                <a:ext cx="1041892" cy="4165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N" sz="1800" i="1" dirty="0" smtClean="0">
                              <a:latin typeface="Cambria Math" panose="02040503050406030204" pitchFamily="18" charset="0"/>
                              <a:ea typeface="Cambria" panose="02040503050406030204" pitchFamily="18" charset="0"/>
                            </a:rPr>
                          </m:ctrlPr>
                        </m:accPr>
                        <m:e>
                          <m:sSubSup>
                            <m:sSubSupPr>
                              <m:ctrlPr>
                                <a:rPr lang="en-IN" i="1" dirty="0">
                                  <a:latin typeface="Cambria Math" panose="02040503050406030204" pitchFamily="18" charset="0"/>
                                  <a:ea typeface="Cambria" panose="02040503050406030204" pitchFamily="18" charset="0"/>
                                </a:rPr>
                              </m:ctrlPr>
                            </m:sSubSupPr>
                            <m:e>
                              <m:r>
                                <a:rPr lang="en-IN" i="1" dirty="0">
                                  <a:latin typeface="Cambria Math" panose="02040503050406030204" pitchFamily="18" charset="0"/>
                                  <a:ea typeface="Cambria" panose="02040503050406030204" pitchFamily="18" charset="0"/>
                                </a:rPr>
                                <m:t>𝐿</m:t>
                              </m:r>
                            </m:e>
                            <m:sub>
                              <m:r>
                                <a:rPr lang="en-IN" i="1" dirty="0">
                                  <a:latin typeface="Cambria Math" panose="02040503050406030204" pitchFamily="18" charset="0"/>
                                  <a:ea typeface="Cambria" panose="02040503050406030204" pitchFamily="18" charset="0"/>
                                </a:rPr>
                                <m:t>0</m:t>
                              </m:r>
                            </m:sub>
                            <m:sup>
                              <m:r>
                                <a:rPr lang="en-IN" i="1" dirty="0">
                                  <a:latin typeface="Cambria Math" panose="02040503050406030204" pitchFamily="18" charset="0"/>
                                  <a:ea typeface="Cambria" panose="02040503050406030204" pitchFamily="18" charset="0"/>
                                </a:rPr>
                                <m:t>2</m:t>
                              </m:r>
                            </m:sup>
                          </m:sSubSup>
                        </m:e>
                      </m:acc>
                      <m:r>
                        <a:rPr lang="en-IN" sz="1800" i="1" dirty="0">
                          <a:latin typeface="Cambria Math" panose="02040503050406030204" pitchFamily="18" charset="0"/>
                          <a:ea typeface="Cambria" panose="02040503050406030204" pitchFamily="18" charset="0"/>
                        </a:rPr>
                        <m:t>/</m:t>
                      </m:r>
                      <m:r>
                        <a:rPr lang="en-IN" sz="1800" i="1" dirty="0">
                          <a:latin typeface="Cambria Math" panose="02040503050406030204" pitchFamily="18" charset="0"/>
                          <a:ea typeface="Cambria" panose="02040503050406030204" pitchFamily="18" charset="0"/>
                        </a:rPr>
                        <m:t>𝑀</m:t>
                      </m:r>
                      <m:r>
                        <a:rPr lang="en-IN" sz="1800" i="1" baseline="30000" dirty="0">
                          <a:latin typeface="Cambria Math" panose="02040503050406030204" pitchFamily="18" charset="0"/>
                          <a:ea typeface="Cambria" panose="02040503050406030204" pitchFamily="18" charset="0"/>
                        </a:rPr>
                        <m:t>2</m:t>
                      </m:r>
                    </m:oMath>
                  </m:oMathPara>
                </a14:m>
                <a:endParaRPr lang="en-IN" sz="1800" baseline="30000">
                  <a:latin typeface="Cambria" panose="02040503050406030204" pitchFamily="18" charset="0"/>
                  <a:ea typeface="Cambria" panose="02040503050406030204" pitchFamily="18" charset="0"/>
                </a:endParaRPr>
              </a:p>
            </p:txBody>
          </p:sp>
        </mc:Choice>
        <mc:Fallback xmlns="">
          <p:sp>
            <p:nvSpPr>
              <p:cNvPr id="23" name="TextBox 22">
                <a:extLst>
                  <a:ext uri="{FF2B5EF4-FFF2-40B4-BE49-F238E27FC236}">
                    <a16:creationId xmlns:a16="http://schemas.microsoft.com/office/drawing/2014/main" id="{83843B65-4289-CA39-DC54-C260B589A3A4}"/>
                  </a:ext>
                </a:extLst>
              </p:cNvPr>
              <p:cNvSpPr txBox="1">
                <a:spLocks noRot="1" noChangeAspect="1" noMove="1" noResize="1" noEditPoints="1" noAdjustHandles="1" noChangeArrowheads="1" noChangeShapeType="1" noTextEdit="1"/>
              </p:cNvSpPr>
              <p:nvPr/>
            </p:nvSpPr>
            <p:spPr>
              <a:xfrm>
                <a:off x="3226775" y="5435862"/>
                <a:ext cx="1041892" cy="416589"/>
              </a:xfrm>
              <a:prstGeom prst="rect">
                <a:avLst/>
              </a:prstGeom>
              <a:blipFill>
                <a:blip r:embed="rId3"/>
                <a:stretch>
                  <a:fillRect b="-11765"/>
                </a:stretch>
              </a:blipFill>
            </p:spPr>
            <p:txBody>
              <a:bodyPr/>
              <a:lstStyle/>
              <a:p>
                <a:r>
                  <a:rPr lang="en-US">
                    <a:noFill/>
                  </a:rPr>
                  <a:t> </a:t>
                </a:r>
              </a:p>
            </p:txBody>
          </p:sp>
        </mc:Fallback>
      </mc:AlternateContent>
    </p:spTree>
    <p:extLst>
      <p:ext uri="{BB962C8B-B14F-4D97-AF65-F5344CB8AC3E}">
        <p14:creationId xmlns:p14="http://schemas.microsoft.com/office/powerpoint/2010/main" val="18123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a:xfrm>
            <a:off x="838199" y="247914"/>
            <a:ext cx="10515600" cy="1157575"/>
          </a:xfrm>
        </p:spPr>
        <p:txBody>
          <a:bodyPr>
            <a:normAutofit/>
          </a:bodyPr>
          <a:lstStyle/>
          <a:p>
            <a:r>
              <a:rPr lang="en-US" dirty="0">
                <a:latin typeface="Times New Roman" panose="02020603050405020304" pitchFamily="18" charset="0"/>
                <a:cs typeface="Times New Roman" panose="02020603050405020304" pitchFamily="18" charset="0"/>
              </a:rPr>
              <a:t>Occupation fraction in different loss cone approaches</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Content Placeholder 4" descr="A graph of a graph with a rainbow line&#10;&#10;Description automatically generated with medium confidence">
            <a:extLst>
              <a:ext uri="{FF2B5EF4-FFF2-40B4-BE49-F238E27FC236}">
                <a16:creationId xmlns:a16="http://schemas.microsoft.com/office/drawing/2014/main" id="{40FA6E19-5BA5-B8EF-C7BC-2C11B411CB1B}"/>
              </a:ext>
            </a:extLst>
          </p:cNvPr>
          <p:cNvPicPr>
            <a:picLocks noGrp="1" noChangeAspect="1"/>
          </p:cNvPicPr>
          <p:nvPr>
            <p:ph sz="quarter" idx="13"/>
          </p:nvPr>
        </p:nvPicPr>
        <p:blipFill>
          <a:blip r:embed="rId2"/>
          <a:stretch>
            <a:fillRect/>
          </a:stretch>
        </p:blipFill>
        <p:spPr>
          <a:xfrm>
            <a:off x="6408237" y="1405488"/>
            <a:ext cx="5302179" cy="3701083"/>
          </a:xfrm>
        </p:spPr>
      </p:pic>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descr="A diagram of a graph&#10;&#10;Description automatically generated">
            <a:extLst>
              <a:ext uri="{FF2B5EF4-FFF2-40B4-BE49-F238E27FC236}">
                <a16:creationId xmlns:a16="http://schemas.microsoft.com/office/drawing/2014/main" id="{08FDC23B-B471-D0A8-3464-DC130DBC4043}"/>
              </a:ext>
            </a:extLst>
          </p:cNvPr>
          <p:cNvPicPr>
            <a:picLocks noChangeAspect="1"/>
          </p:cNvPicPr>
          <p:nvPr/>
        </p:nvPicPr>
        <p:blipFill>
          <a:blip r:embed="rId3"/>
          <a:stretch>
            <a:fillRect/>
          </a:stretch>
        </p:blipFill>
        <p:spPr>
          <a:xfrm>
            <a:off x="838199" y="1405488"/>
            <a:ext cx="5302178" cy="3701083"/>
          </a:xfrm>
          <a:prstGeom prst="rect">
            <a:avLst/>
          </a:prstGeom>
        </p:spPr>
      </p:pic>
      <p:sp>
        <p:nvSpPr>
          <p:cNvPr id="11" name="TextBox 10">
            <a:extLst>
              <a:ext uri="{FF2B5EF4-FFF2-40B4-BE49-F238E27FC236}">
                <a16:creationId xmlns:a16="http://schemas.microsoft.com/office/drawing/2014/main" id="{C29177FD-C49F-ECD0-8407-3B8E50FF6B73}"/>
              </a:ext>
            </a:extLst>
          </p:cNvPr>
          <p:cNvSpPr txBox="1"/>
          <p:nvPr/>
        </p:nvSpPr>
        <p:spPr>
          <a:xfrm>
            <a:off x="3196704" y="5100229"/>
            <a:ext cx="585168" cy="400110"/>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IP</a:t>
            </a:r>
          </a:p>
        </p:txBody>
      </p:sp>
      <p:sp>
        <p:nvSpPr>
          <p:cNvPr id="12" name="TextBox 11">
            <a:extLst>
              <a:ext uri="{FF2B5EF4-FFF2-40B4-BE49-F238E27FC236}">
                <a16:creationId xmlns:a16="http://schemas.microsoft.com/office/drawing/2014/main" id="{8707B33A-907B-5A93-3B1B-8B4CA7FFBD62}"/>
              </a:ext>
            </a:extLst>
          </p:cNvPr>
          <p:cNvSpPr txBox="1"/>
          <p:nvPr/>
        </p:nvSpPr>
        <p:spPr>
          <a:xfrm>
            <a:off x="8711526" y="5106571"/>
            <a:ext cx="695600" cy="400110"/>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ISO</a:t>
            </a:r>
          </a:p>
        </p:txBody>
      </p:sp>
    </p:spTree>
    <p:extLst>
      <p:ext uri="{BB962C8B-B14F-4D97-AF65-F5344CB8AC3E}">
        <p14:creationId xmlns:p14="http://schemas.microsoft.com/office/powerpoint/2010/main" val="59296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Disruption and Capture</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14D41D22-A958-6645-A7C2-D08416C005F3}"/>
                  </a:ext>
                </a:extLst>
              </p:cNvPr>
              <p:cNvSpPr>
                <a:spLocks noGrp="1"/>
              </p:cNvSpPr>
              <p:nvPr>
                <p:ph sz="quarter" idx="13"/>
              </p:nvPr>
            </p:nvSpPr>
            <p:spPr>
              <a:xfrm>
                <a:off x="838200" y="4422709"/>
                <a:ext cx="10872216" cy="1779991"/>
              </a:xfrm>
            </p:spPr>
            <p:txBody>
              <a:bodyPr>
                <a:normAutofit/>
              </a:bodyPr>
              <a:lstStyle/>
              <a:p>
                <a:pPr algn="just"/>
                <a:r>
                  <a:rPr lang="en-US">
                    <a:latin typeface="Times New Roman" panose="02020603050405020304" pitchFamily="18" charset="0"/>
                    <a:cs typeface="Times New Roman" panose="02020603050405020304" pitchFamily="18" charset="0"/>
                  </a:rPr>
                  <a:t>Here, </a:t>
                </a:r>
                <a14:m>
                  <m:oMath xmlns:m="http://schemas.openxmlformats.org/officeDocument/2006/math">
                    <m:acc>
                      <m:accPr>
                        <m:chr m:val="̃"/>
                        <m:ctrlPr>
                          <a:rPr lang="en-IN" b="0" i="1" smtClean="0">
                            <a:latin typeface="Cambria Math" panose="02040503050406030204" pitchFamily="18" charset="0"/>
                            <a:cs typeface="Times New Roman" panose="02020603050405020304" pitchFamily="18" charset="0"/>
                          </a:rPr>
                        </m:ctrlPr>
                      </m:accPr>
                      <m:e>
                        <m:r>
                          <a:rPr lang="en-IN" b="0" i="1" smtClean="0">
                            <a:latin typeface="Cambria Math" panose="02040503050406030204" pitchFamily="18" charset="0"/>
                            <a:cs typeface="Times New Roman" panose="02020603050405020304" pitchFamily="18" charset="0"/>
                          </a:rPr>
                          <m:t>𝐿</m:t>
                        </m:r>
                      </m:e>
                    </m:acc>
                    <m:r>
                      <a:rPr lang="en-IN" b="0" i="1" smtClean="0">
                        <a:latin typeface="Cambria Math" panose="02040503050406030204" pitchFamily="18" charset="0"/>
                        <a:cs typeface="Times New Roman" panose="02020603050405020304" pitchFamily="18" charset="0"/>
                      </a:rPr>
                      <m:t>=</m:t>
                    </m:r>
                    <m:r>
                      <a:rPr lang="en-IN" b="0" i="1" smtClean="0">
                        <a:latin typeface="Cambria Math" panose="02040503050406030204" pitchFamily="18" charset="0"/>
                        <a:cs typeface="Times New Roman" panose="02020603050405020304" pitchFamily="18" charset="0"/>
                      </a:rPr>
                      <m:t>𝐿</m:t>
                    </m:r>
                    <m:r>
                      <a:rPr lang="en-IN" b="0" i="1" smtClean="0">
                        <a:latin typeface="Cambria Math" panose="02040503050406030204" pitchFamily="18" charset="0"/>
                        <a:cs typeface="Times New Roman" panose="02020603050405020304" pitchFamily="18" charset="0"/>
                      </a:rPr>
                      <m:t>/</m:t>
                    </m:r>
                    <m:sSub>
                      <m:sSubPr>
                        <m:ctrlPr>
                          <a:rPr lang="en-IN" b="0"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𝑀</m:t>
                        </m:r>
                      </m:e>
                      <m:sub>
                        <m:r>
                          <a:rPr lang="en-IN" i="1">
                            <a:latin typeface="Cambria Math" panose="02040503050406030204" pitchFamily="18" charset="0"/>
                            <a:cs typeface="Times New Roman" panose="02020603050405020304" pitchFamily="18" charset="0"/>
                          </a:rPr>
                          <m:t>•</m:t>
                        </m:r>
                      </m:sub>
                    </m:sSub>
                  </m:oMath>
                </a14:m>
                <a:r>
                  <a:rPr lang="en-US">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i="1">
                        <a:latin typeface="Cambria Math" panose="02040503050406030204" pitchFamily="18" charset="0"/>
                      </a:rPr>
                      <m:t>χ</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𝑀</m:t>
                        </m:r>
                      </m:e>
                      <m:sub>
                        <m:r>
                          <a:rPr lang="en-IN" i="1">
                            <a:latin typeface="Cambria Math" panose="02040503050406030204" pitchFamily="18" charset="0"/>
                            <a:cs typeface="Times New Roman" panose="02020603050405020304" pitchFamily="18" charset="0"/>
                          </a:rPr>
                          <m:t>•</m:t>
                        </m:r>
                      </m:sub>
                    </m:sSub>
                  </m:oMath>
                </a14:m>
                <a:r>
                  <a:rPr lang="en-US">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i="1" dirty="0" smtClean="0">
                            <a:latin typeface="Cambria Math" panose="02040503050406030204" pitchFamily="18" charset="0"/>
                            <a:cs typeface="Times New Roman" panose="02020603050405020304" pitchFamily="18" charset="0"/>
                          </a:rPr>
                        </m:ctrlPr>
                      </m:accPr>
                      <m:e>
                        <m:r>
                          <a:rPr lang="en-IN" b="0" i="1" dirty="0" smtClean="0">
                            <a:latin typeface="Cambria Math" panose="02040503050406030204" pitchFamily="18" charset="0"/>
                            <a:cs typeface="Times New Roman" panose="02020603050405020304" pitchFamily="18" charset="0"/>
                          </a:rPr>
                          <m:t>𝑟</m:t>
                        </m:r>
                      </m:e>
                    </m:acc>
                    <m:r>
                      <a:rPr lang="en-IN" b="0" i="1" dirty="0" smtClean="0">
                        <a:latin typeface="Cambria Math" panose="02040503050406030204" pitchFamily="18" charset="0"/>
                        <a:cs typeface="Times New Roman" panose="02020603050405020304" pitchFamily="18" charset="0"/>
                      </a:rPr>
                      <m:t>=</m:t>
                    </m:r>
                    <m:r>
                      <a:rPr lang="en-US" i="1" dirty="0" smtClean="0">
                        <a:latin typeface="Cambria Math" panose="02040503050406030204" pitchFamily="18" charset="0"/>
                        <a:cs typeface="Times New Roman" panose="02020603050405020304" pitchFamily="18" charset="0"/>
                      </a:rPr>
                      <m:t>𝑟</m:t>
                    </m:r>
                    <m:r>
                      <a:rPr lang="en-IN" b="0" i="1" dirty="0" smtClean="0">
                        <a:latin typeface="Cambria Math" panose="02040503050406030204" pitchFamily="18" charset="0"/>
                        <a:cs typeface="Times New Roman" panose="02020603050405020304" pitchFamily="18" charset="0"/>
                      </a:rPr>
                      <m:t>/</m:t>
                    </m:r>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𝑀</m:t>
                        </m:r>
                      </m:e>
                      <m:sub>
                        <m:r>
                          <a:rPr lang="en-IN" i="1">
                            <a:latin typeface="Cambria Math" panose="02040503050406030204" pitchFamily="18" charset="0"/>
                            <a:cs typeface="Times New Roman" panose="02020603050405020304" pitchFamily="18" charset="0"/>
                          </a:rPr>
                          <m:t>•</m:t>
                        </m:r>
                      </m:sub>
                    </m:sSub>
                  </m:oMath>
                </a14:m>
                <a:r>
                  <a:rPr lang="en-US">
                    <a:latin typeface="Times New Roman" panose="02020603050405020304" pitchFamily="18" charset="0"/>
                    <a:cs typeface="Times New Roman" panose="02020603050405020304" pitchFamily="18" charset="0"/>
                  </a:rPr>
                  <a:t>, and</a:t>
                </a:r>
                <a14:m>
                  <m:oMath xmlns:m="http://schemas.openxmlformats.org/officeDocument/2006/math">
                    <m:r>
                      <a:rPr lang="en-IN" b="0" i="0" smtClean="0">
                        <a:latin typeface="Cambria Math" panose="02040503050406030204" pitchFamily="18" charset="0"/>
                        <a:cs typeface="Times New Roman" panose="02020603050405020304" pitchFamily="18" charset="0"/>
                      </a:rPr>
                      <m:t> </m:t>
                    </m:r>
                    <m:r>
                      <a:rPr lang="en-IN" b="0" i="1" smtClean="0">
                        <a:latin typeface="Cambria Math" panose="02040503050406030204" pitchFamily="18" charset="0"/>
                        <a:cs typeface="Times New Roman" panose="02020603050405020304" pitchFamily="18" charset="0"/>
                      </a:rPr>
                      <m:t>𝑄</m:t>
                    </m:r>
                    <m:r>
                      <a:rPr lang="en-IN" i="1">
                        <a:latin typeface="Cambria Math" panose="02040503050406030204" pitchFamily="18" charset="0"/>
                        <a:cs typeface="Times New Roman" panose="02020603050405020304" pitchFamily="18" charset="0"/>
                      </a:rPr>
                      <m:t>=</m:t>
                    </m:r>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𝑀</m:t>
                        </m:r>
                      </m:e>
                      <m:sub>
                        <m:r>
                          <a:rPr lang="en-IN" i="1">
                            <a:latin typeface="Cambria Math" panose="02040503050406030204" pitchFamily="18" charset="0"/>
                            <a:cs typeface="Times New Roman" panose="02020603050405020304" pitchFamily="18" charset="0"/>
                          </a:rPr>
                          <m:t>⊙</m:t>
                        </m:r>
                      </m:sub>
                    </m:sSub>
                    <m:r>
                      <a:rPr lang="en-IN">
                        <a:latin typeface="Cambria Math" panose="02040503050406030204" pitchFamily="18" charset="0"/>
                        <a:cs typeface="Times New Roman" panose="02020603050405020304" pitchFamily="18" charset="0"/>
                      </a:rPr>
                      <m:t>/</m:t>
                    </m:r>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𝑀</m:t>
                        </m:r>
                      </m:e>
                      <m:sub>
                        <m:r>
                          <a:rPr lang="en-IN" i="1">
                            <a:latin typeface="Cambria Math" panose="02040503050406030204" pitchFamily="18" charset="0"/>
                            <a:cs typeface="Times New Roman" panose="02020603050405020304" pitchFamily="18" charset="0"/>
                          </a:rPr>
                          <m:t>•</m:t>
                        </m:r>
                      </m:sub>
                    </m:sSub>
                  </m:oMath>
                </a14:m>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rPr>
                  <a:t>So, we get </a:t>
                </a:r>
                <a14:m>
                  <m:oMath xmlns:m="http://schemas.openxmlformats.org/officeDocument/2006/math">
                    <m:sSub>
                      <m:sSubPr>
                        <m:ctrlPr>
                          <a:rPr lang="en-IN" i="1" smtClean="0">
                            <a:latin typeface="Cambria Math" panose="02040503050406030204" pitchFamily="18" charset="0"/>
                            <a:cs typeface="Times New Roman" panose="02020603050405020304" pitchFamily="18" charset="0"/>
                          </a:rPr>
                        </m:ctrlPr>
                      </m:sSubPr>
                      <m:e>
                        <m:acc>
                          <m:accPr>
                            <m:chr m:val="̃"/>
                            <m:ctrlPr>
                              <a:rPr lang="en-IN" i="1">
                                <a:latin typeface="Cambria Math" panose="02040503050406030204" pitchFamily="18" charset="0"/>
                                <a:cs typeface="Times New Roman" panose="02020603050405020304" pitchFamily="18" charset="0"/>
                              </a:rPr>
                            </m:ctrlPr>
                          </m:accPr>
                          <m:e>
                            <m:r>
                              <a:rPr lang="en-IN" i="1">
                                <a:latin typeface="Cambria Math" panose="02040503050406030204" pitchFamily="18" charset="0"/>
                                <a:cs typeface="Times New Roman" panose="02020603050405020304" pitchFamily="18" charset="0"/>
                              </a:rPr>
                              <m:t>𝐿</m:t>
                            </m:r>
                          </m:e>
                        </m:acc>
                      </m:e>
                      <m:sub>
                        <m:r>
                          <a:rPr lang="en-IN" b="0" i="1" smtClean="0">
                            <a:latin typeface="Cambria Math" panose="02040503050406030204" pitchFamily="18" charset="0"/>
                            <a:cs typeface="Times New Roman" panose="02020603050405020304" pitchFamily="18" charset="0"/>
                          </a:rPr>
                          <m:t>𝑑</m:t>
                        </m:r>
                      </m:sub>
                    </m:sSub>
                  </m:oMath>
                </a14:m>
                <a:r>
                  <a:rPr lang="en-US">
                    <a:latin typeface="Times New Roman" panose="02020603050405020304" pitchFamily="18" charset="0"/>
                    <a:cs typeface="Times New Roman" panose="02020603050405020304" pitchFamily="18" charset="0"/>
                  </a:rPr>
                  <a:t>,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acc>
                          <m:accPr>
                            <m:chr m:val="̃"/>
                            <m:ctrlPr>
                              <a:rPr lang="en-IN" i="1">
                                <a:latin typeface="Cambria Math" panose="02040503050406030204" pitchFamily="18" charset="0"/>
                                <a:cs typeface="Times New Roman" panose="02020603050405020304" pitchFamily="18" charset="0"/>
                              </a:rPr>
                            </m:ctrlPr>
                          </m:accPr>
                          <m:e>
                            <m:r>
                              <a:rPr lang="en-IN" i="1">
                                <a:latin typeface="Cambria Math" panose="02040503050406030204" pitchFamily="18" charset="0"/>
                                <a:cs typeface="Times New Roman" panose="02020603050405020304" pitchFamily="18" charset="0"/>
                              </a:rPr>
                              <m:t>𝐿</m:t>
                            </m:r>
                          </m:e>
                        </m:acc>
                      </m:e>
                      <m:sub>
                        <m:r>
                          <a:rPr lang="en-IN" b="0" i="1" smtClean="0">
                            <a:latin typeface="Cambria Math" panose="02040503050406030204" pitchFamily="18" charset="0"/>
                            <a:cs typeface="Times New Roman" panose="02020603050405020304" pitchFamily="18" charset="0"/>
                          </a:rPr>
                          <m:t>𝑐𝑎𝑝</m:t>
                        </m:r>
                      </m:sub>
                    </m:sSub>
                  </m:oMath>
                </a14:m>
                <a:r>
                  <a:rPr lang="en-US">
                    <a:latin typeface="Times New Roman" panose="02020603050405020304" pitchFamily="18" charset="0"/>
                    <a:cs typeface="Times New Roman" panose="02020603050405020304" pitchFamily="18" charset="0"/>
                  </a:rPr>
                  <a:t> in terms of </a:t>
                </a:r>
                <a14:m>
                  <m:oMath xmlns:m="http://schemas.openxmlformats.org/officeDocument/2006/math">
                    <m:r>
                      <m:rPr>
                        <m:sty m:val="p"/>
                      </m:rPr>
                      <a:rPr lang="el-GR" i="1">
                        <a:latin typeface="Cambria Math" panose="02040503050406030204" pitchFamily="18" charset="0"/>
                      </a:rPr>
                      <m:t>χ</m:t>
                    </m:r>
                  </m:oMath>
                </a14:m>
                <a:r>
                  <a:rPr lang="en-US">
                    <a:latin typeface="Times New Roman" panose="02020603050405020304" pitchFamily="18" charset="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cos</m:t>
                        </m:r>
                      </m:fName>
                      <m:e>
                        <m:r>
                          <m:rPr>
                            <m:sty m:val="p"/>
                          </m:rPr>
                          <a:rPr lang="el-GR" i="1">
                            <a:latin typeface="Cambria Math" panose="02040503050406030204" pitchFamily="18" charset="0"/>
                            <a:cs typeface="Times New Roman" panose="02020603050405020304" pitchFamily="18" charset="0"/>
                          </a:rPr>
                          <m:t>ι</m:t>
                        </m:r>
                      </m:e>
                    </m:func>
                  </m:oMath>
                </a14:m>
                <a:r>
                  <a:rPr lang="en-US">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𝑀</m:t>
                        </m:r>
                      </m:e>
                      <m:sub>
                        <m:r>
                          <a:rPr lang="en-IN" i="1">
                            <a:latin typeface="Cambria Math" panose="02040503050406030204" pitchFamily="18" charset="0"/>
                            <a:cs typeface="Times New Roman" panose="02020603050405020304" pitchFamily="18" charset="0"/>
                          </a:rPr>
                          <m:t>•</m:t>
                        </m:r>
                      </m:sub>
                    </m:sSub>
                  </m:oMath>
                </a14:m>
                <a:r>
                  <a:rPr lang="en-US">
                    <a:latin typeface="Times New Roman" panose="02020603050405020304" pitchFamily="18" charset="0"/>
                    <a:cs typeface="Times New Roman" panose="02020603050405020304" pitchFamily="18" charset="0"/>
                  </a:rPr>
                  <a:t>. Also, here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IN" i="1">
                                <a:latin typeface="Cambria Math" panose="02040503050406030204" pitchFamily="18" charset="0"/>
                              </a:rPr>
                              <m:t>𝑟</m:t>
                            </m:r>
                          </m:e>
                        </m:acc>
                      </m:e>
                      <m:sub>
                        <m:r>
                          <a:rPr lang="en-US" i="1">
                            <a:latin typeface="Cambria Math" panose="02040503050406030204" pitchFamily="18" charset="0"/>
                          </a:rPr>
                          <m:t>𝑝</m:t>
                        </m:r>
                      </m:sub>
                    </m:sSub>
                  </m:oMath>
                </a14:m>
                <a:r>
                  <a:rPr lang="en-US">
                    <a:latin typeface="Times New Roman" panose="02020603050405020304" pitchFamily="18" charset="0"/>
                    <a:cs typeface="Times New Roman" panose="02020603050405020304" pitchFamily="18" charset="0"/>
                  </a:rPr>
                  <a:t> is the largest root of given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IN">
                    <a:latin typeface="Times New Roman" panose="02020603050405020304" pitchFamily="18" charset="0"/>
                    <a:cs typeface="Times New Roman" panose="02020603050405020304" pitchFamily="18" charset="0"/>
                  </a:rPr>
                  <a:t> equation</a:t>
                </a:r>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rPr>
                  <a:t>NOTE: Inclination angle plays an important role here.</a:t>
                </a:r>
              </a:p>
              <a:p>
                <a:pPr algn="just"/>
                <a:r>
                  <a:rPr lang="en-US">
                    <a:latin typeface="Times New Roman" panose="02020603050405020304" pitchFamily="18" charset="0"/>
                    <a:cs typeface="Times New Roman" panose="02020603050405020304" pitchFamily="18" charset="0"/>
                  </a:rPr>
                  <a:t>Also, we primarily deal with a star just like our sun (solar mass and radius).</a:t>
                </a:r>
              </a:p>
            </p:txBody>
          </p:sp>
        </mc:Choice>
        <mc:Fallback xmlns="">
          <p:sp>
            <p:nvSpPr>
              <p:cNvPr id="7" name="Content Placeholder 6">
                <a:extLst>
                  <a:ext uri="{FF2B5EF4-FFF2-40B4-BE49-F238E27FC236}">
                    <a16:creationId xmlns:a16="http://schemas.microsoft.com/office/drawing/2014/main" id="{14D41D22-A958-6645-A7C2-D08416C005F3}"/>
                  </a:ext>
                </a:extLst>
              </p:cNvPr>
              <p:cNvSpPr>
                <a:spLocks noGrp="1" noRot="1" noChangeAspect="1" noMove="1" noResize="1" noEditPoints="1" noAdjustHandles="1" noChangeArrowheads="1" noChangeShapeType="1" noTextEdit="1"/>
              </p:cNvSpPr>
              <p:nvPr>
                <p:ph sz="quarter" idx="13"/>
              </p:nvPr>
            </p:nvSpPr>
            <p:spPr>
              <a:xfrm>
                <a:off x="838200" y="4422709"/>
                <a:ext cx="10872216" cy="1779991"/>
              </a:xfrm>
              <a:blipFill>
                <a:blip r:embed="rId2"/>
                <a:stretch>
                  <a:fillRect l="-673" t="-4110" r="-393"/>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EBC9C38D-C49E-7E2A-319B-ECFEC4EC2CD7}"/>
              </a:ext>
            </a:extLst>
          </p:cNvPr>
          <p:cNvSpPr txBox="1"/>
          <p:nvPr/>
        </p:nvSpPr>
        <p:spPr>
          <a:xfrm>
            <a:off x="838199" y="1367587"/>
            <a:ext cx="5257799" cy="1708160"/>
          </a:xfrm>
          <a:prstGeom prst="rect">
            <a:avLst/>
          </a:prstGeom>
          <a:noFill/>
        </p:spPr>
        <p:txBody>
          <a:bodyPr wrap="square" rtlCol="0">
            <a:spAutoFit/>
          </a:bodyPr>
          <a:lstStyle/>
          <a:p>
            <a:pPr algn="just"/>
            <a:r>
              <a:rPr lang="en-IN" sz="2100">
                <a:latin typeface="Times New Roman" panose="02020603050405020304" pitchFamily="18" charset="0"/>
                <a:cs typeface="Times New Roman" panose="02020603050405020304" pitchFamily="18" charset="0"/>
              </a:rPr>
              <a:t>Disruption means the tidal force exerted by the SMBH’s tidal tensor on the star overcomes the self gravity of the star. Hence the star gets disrupted, this depends on the orbital angular momentum of the star as follows –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B8FAD6-641A-E6A8-F946-A4B820563FA8}"/>
                  </a:ext>
                </a:extLst>
              </p:cNvPr>
              <p:cNvSpPr txBox="1"/>
              <p:nvPr/>
            </p:nvSpPr>
            <p:spPr>
              <a:xfrm>
                <a:off x="6274307" y="1367587"/>
                <a:ext cx="5436109" cy="1204048"/>
              </a:xfrm>
              <a:prstGeom prst="rect">
                <a:avLst/>
              </a:prstGeom>
              <a:noFill/>
            </p:spPr>
            <p:txBody>
              <a:bodyPr wrap="square" rtlCol="0">
                <a:spAutoFit/>
              </a:bodyPr>
              <a:lstStyle/>
              <a:p>
                <a:pPr algn="just"/>
                <a:r>
                  <a:rPr lang="en-IN" sz="2100">
                    <a:latin typeface="Times New Roman" panose="02020603050405020304" pitchFamily="18" charset="0"/>
                    <a:cs typeface="Times New Roman" panose="02020603050405020304" pitchFamily="18" charset="0"/>
                  </a:rPr>
                  <a:t>Capture angular momentum is determined from solving </a:t>
                </a:r>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𝑉</m:t>
                        </m:r>
                      </m:e>
                      <m:sub>
                        <m:r>
                          <a:rPr lang="en-US" sz="2100" b="0" i="1" smtClean="0">
                            <a:latin typeface="Cambria Math" panose="02040503050406030204" pitchFamily="18" charset="0"/>
                          </a:rPr>
                          <m:t>𝑟</m:t>
                        </m:r>
                      </m:sub>
                    </m:sSub>
                    <m:r>
                      <a:rPr lang="en-IN" sz="2100" b="0" i="1" smtClean="0">
                        <a:latin typeface="Cambria Math" panose="02040503050406030204" pitchFamily="18" charset="0"/>
                      </a:rPr>
                      <m:t>=0</m:t>
                    </m:r>
                    <m:r>
                      <a:rPr lang="en-US" sz="2100" b="0" i="1" smtClean="0">
                        <a:latin typeface="Cambria Math" panose="02040503050406030204" pitchFamily="18" charset="0"/>
                      </a:rPr>
                      <m:t> </m:t>
                    </m:r>
                  </m:oMath>
                </a14:m>
                <a:r>
                  <a:rPr lang="en-IN" sz="2100">
                    <a:latin typeface="Times New Roman" panose="02020603050405020304" pitchFamily="18" charset="0"/>
                    <a:cs typeface="Times New Roman" panose="02020603050405020304" pitchFamily="18" charset="0"/>
                  </a:rPr>
                  <a:t>and </a:t>
                </a:r>
                <a14:m>
                  <m:oMath xmlns:m="http://schemas.openxmlformats.org/officeDocument/2006/math">
                    <m:f>
                      <m:fPr>
                        <m:ctrlPr>
                          <a:rPr lang="en-US" sz="2100" i="1">
                            <a:latin typeface="Cambria Math" panose="02040503050406030204" pitchFamily="18" charset="0"/>
                          </a:rPr>
                        </m:ctrlPr>
                      </m:fPr>
                      <m:num>
                        <m:r>
                          <a:rPr lang="en-IN" sz="2100" b="0" i="1" smtClean="0">
                            <a:latin typeface="Cambria Math" panose="02040503050406030204" pitchFamily="18" charset="0"/>
                          </a:rPr>
                          <m:t>𝑑</m:t>
                        </m:r>
                        <m:sSub>
                          <m:sSubPr>
                            <m:ctrlPr>
                              <a:rPr lang="en-US" sz="2100" i="1">
                                <a:latin typeface="Cambria Math" panose="02040503050406030204" pitchFamily="18" charset="0"/>
                              </a:rPr>
                            </m:ctrlPr>
                          </m:sSubPr>
                          <m:e>
                            <m:r>
                              <a:rPr lang="en-US" sz="2100" i="1">
                                <a:latin typeface="Cambria Math" panose="02040503050406030204" pitchFamily="18" charset="0"/>
                              </a:rPr>
                              <m:t>𝑉</m:t>
                            </m:r>
                          </m:e>
                          <m:sub>
                            <m:r>
                              <a:rPr lang="en-US" sz="2100" i="1">
                                <a:latin typeface="Cambria Math" panose="02040503050406030204" pitchFamily="18" charset="0"/>
                              </a:rPr>
                              <m:t>𝑟</m:t>
                            </m:r>
                          </m:sub>
                        </m:sSub>
                      </m:num>
                      <m:den>
                        <m:r>
                          <a:rPr lang="en-IN" sz="2100" b="0" i="1" smtClean="0">
                            <a:latin typeface="Cambria Math" panose="02040503050406030204" pitchFamily="18" charset="0"/>
                          </a:rPr>
                          <m:t>𝑑𝑟</m:t>
                        </m:r>
                      </m:den>
                    </m:f>
                    <m:r>
                      <a:rPr lang="en-IN" sz="2100" b="0" i="1" smtClean="0">
                        <a:latin typeface="Cambria Math" panose="02040503050406030204" pitchFamily="18" charset="0"/>
                      </a:rPr>
                      <m:t>=0</m:t>
                    </m:r>
                    <m:r>
                      <a:rPr lang="en-US" sz="2100" i="1">
                        <a:latin typeface="Cambria Math" panose="02040503050406030204" pitchFamily="18" charset="0"/>
                      </a:rPr>
                      <m:t> </m:t>
                    </m:r>
                  </m:oMath>
                </a14:m>
                <a:r>
                  <a:rPr lang="en-IN" sz="2100">
                    <a:latin typeface="Times New Roman" panose="02020603050405020304" pitchFamily="18" charset="0"/>
                    <a:cs typeface="Times New Roman" panose="02020603050405020304" pitchFamily="18" charset="0"/>
                  </a:rPr>
                  <a:t>simultaneously where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𝑉</m:t>
                        </m:r>
                      </m:e>
                      <m:sub>
                        <m:r>
                          <a:rPr lang="en-US" sz="2100" i="1">
                            <a:latin typeface="Cambria Math" panose="02040503050406030204" pitchFamily="18" charset="0"/>
                          </a:rPr>
                          <m:t>𝑟</m:t>
                        </m:r>
                      </m:sub>
                    </m:sSub>
                  </m:oMath>
                </a14:m>
                <a:r>
                  <a:rPr lang="en-IN" sz="2100">
                    <a:latin typeface="Times New Roman" panose="02020603050405020304" pitchFamily="18" charset="0"/>
                    <a:cs typeface="Times New Roman" panose="02020603050405020304" pitchFamily="18" charset="0"/>
                  </a:rPr>
                  <a:t> is given as follows – </a:t>
                </a:r>
              </a:p>
            </p:txBody>
          </p:sp>
        </mc:Choice>
        <mc:Fallback xmlns="">
          <p:sp>
            <p:nvSpPr>
              <p:cNvPr id="8" name="TextBox 7">
                <a:extLst>
                  <a:ext uri="{FF2B5EF4-FFF2-40B4-BE49-F238E27FC236}">
                    <a16:creationId xmlns:a16="http://schemas.microsoft.com/office/drawing/2014/main" id="{2FB8FAD6-641A-E6A8-F946-A4B820563FA8}"/>
                  </a:ext>
                </a:extLst>
              </p:cNvPr>
              <p:cNvSpPr txBox="1">
                <a:spLocks noRot="1" noChangeAspect="1" noMove="1" noResize="1" noEditPoints="1" noAdjustHandles="1" noChangeArrowheads="1" noChangeShapeType="1" noTextEdit="1"/>
              </p:cNvSpPr>
              <p:nvPr/>
            </p:nvSpPr>
            <p:spPr>
              <a:xfrm>
                <a:off x="6274307" y="1367587"/>
                <a:ext cx="5436109" cy="1204048"/>
              </a:xfrm>
              <a:prstGeom prst="rect">
                <a:avLst/>
              </a:prstGeom>
              <a:blipFill>
                <a:blip r:embed="rId3"/>
                <a:stretch>
                  <a:fillRect l="-1345" t="-3030" r="-134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69EA6A-1379-A6CE-CF31-F5B9B88822F0}"/>
                  </a:ext>
                </a:extLst>
              </p:cNvPr>
              <p:cNvSpPr txBox="1"/>
              <p:nvPr/>
            </p:nvSpPr>
            <p:spPr>
              <a:xfrm>
                <a:off x="6095998" y="2628643"/>
                <a:ext cx="5894613" cy="6090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𝑟</m:t>
                              </m:r>
                            </m:sub>
                          </m:sSub>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𝑀</m:t>
                              </m:r>
                            </m:e>
                            <m:sup>
                              <m:r>
                                <a:rPr lang="en-US" sz="1800" b="0" i="1" smtClean="0">
                                  <a:latin typeface="Cambria Math" panose="02040503050406030204" pitchFamily="18" charset="0"/>
                                </a:rPr>
                                <m:t>4</m:t>
                              </m:r>
                            </m:sup>
                          </m:sSup>
                        </m:den>
                      </m:f>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acc>
                            <m:accPr>
                              <m:chr m:val="̃"/>
                              <m:ctrlPr>
                                <a:rPr lang="en-US" sz="1800" b="0" i="1" smtClean="0">
                                  <a:latin typeface="Cambria Math" panose="02040503050406030204" pitchFamily="18" charset="0"/>
                                </a:rPr>
                              </m:ctrlPr>
                            </m:accPr>
                            <m:e>
                              <m:r>
                                <a:rPr lang="en-IN" sz="1800" b="0" i="1" smtClean="0">
                                  <a:latin typeface="Cambria Math" panose="02040503050406030204" pitchFamily="18" charset="0"/>
                                </a:rPr>
                                <m:t>𝑟</m:t>
                              </m:r>
                            </m:e>
                          </m:acc>
                        </m:e>
                        <m:sup>
                          <m:r>
                            <a:rPr lang="en-IN" sz="1800" b="0" i="1" smtClean="0">
                              <a:latin typeface="Cambria Math" panose="02040503050406030204" pitchFamily="18" charset="0"/>
                            </a:rPr>
                            <m:t>3</m:t>
                          </m:r>
                        </m:sup>
                      </m:sSup>
                      <m:r>
                        <a:rPr lang="en-US" sz="1800" b="0" i="1" smtClean="0">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IN" i="1">
                                  <a:latin typeface="Cambria Math" panose="02040503050406030204" pitchFamily="18" charset="0"/>
                                </a:rPr>
                                <m:t>𝐿</m:t>
                              </m:r>
                            </m:e>
                          </m:acc>
                        </m:e>
                        <m:sup>
                          <m:r>
                            <a:rPr lang="en-IN" i="1">
                              <a:latin typeface="Cambria Math" panose="02040503050406030204" pitchFamily="18" charset="0"/>
                            </a:rPr>
                            <m:t>2</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IN" i="1">
                                  <a:latin typeface="Cambria Math" panose="02040503050406030204" pitchFamily="18" charset="0"/>
                                </a:rPr>
                                <m:t>𝑟</m:t>
                              </m:r>
                            </m:e>
                          </m:acc>
                        </m:e>
                        <m:sup>
                          <m:r>
                            <a:rPr lang="en-IN" i="1">
                              <a:latin typeface="Cambria Math" panose="02040503050406030204" pitchFamily="18" charset="0"/>
                            </a:rPr>
                            <m:t>2</m:t>
                          </m:r>
                        </m:sup>
                      </m:sSup>
                      <m:r>
                        <a:rPr lang="en-US" sz="1800" b="0" i="1" smtClean="0">
                          <a:latin typeface="Cambria Math" panose="02040503050406030204" pitchFamily="18" charset="0"/>
                        </a:rPr>
                        <m:t>+2</m:t>
                      </m:r>
                      <m:sSup>
                        <m:sSupPr>
                          <m:ctrlPr>
                            <a:rPr lang="en-US" i="1">
                              <a:latin typeface="Cambria Math" panose="02040503050406030204" pitchFamily="18" charset="0"/>
                            </a:rPr>
                          </m:ctrlPr>
                        </m:sSupPr>
                        <m:e>
                          <m:acc>
                            <m:accPr>
                              <m:chr m:val="̃"/>
                              <m:ctrlPr>
                                <a:rPr lang="en-US" sz="1800" b="0" i="1" smtClean="0">
                                  <a:latin typeface="Cambria Math" panose="02040503050406030204" pitchFamily="18" charset="0"/>
                                </a:rPr>
                              </m:ctrlPr>
                            </m:accPr>
                            <m:e>
                              <m:r>
                                <a:rPr lang="en-IN" sz="1800" b="0" i="1" smtClean="0">
                                  <a:latin typeface="Cambria Math" panose="02040503050406030204" pitchFamily="18" charset="0"/>
                                </a:rPr>
                                <m:t>𝑟</m:t>
                              </m:r>
                            </m:e>
                          </m:acc>
                          <m:r>
                            <a:rPr lang="en-US" i="1" smtClean="0">
                              <a:latin typeface="Cambria Math" panose="02040503050406030204" pitchFamily="18" charset="0"/>
                            </a:rPr>
                            <m:t> </m:t>
                          </m:r>
                          <m:r>
                            <a:rPr lang="en-IN" b="0" i="1" smtClean="0">
                              <a:latin typeface="Cambria Math" panose="02040503050406030204" pitchFamily="18" charset="0"/>
                            </a:rPr>
                            <m:t>(</m:t>
                          </m:r>
                          <m:acc>
                            <m:accPr>
                              <m:chr m:val="̃"/>
                              <m:ctrlPr>
                                <a:rPr lang="en-US" i="1">
                                  <a:latin typeface="Cambria Math" panose="02040503050406030204" pitchFamily="18" charset="0"/>
                                </a:rPr>
                              </m:ctrlPr>
                            </m:accPr>
                            <m:e>
                              <m:r>
                                <a:rPr lang="en-IN" i="1">
                                  <a:latin typeface="Cambria Math" panose="02040503050406030204" pitchFamily="18" charset="0"/>
                                </a:rPr>
                                <m:t>𝐿</m:t>
                              </m:r>
                            </m:e>
                          </m:acc>
                        </m:e>
                        <m:sup>
                          <m:r>
                            <a:rPr lang="en-IN" i="1">
                              <a:latin typeface="Cambria Math" panose="02040503050406030204" pitchFamily="18" charset="0"/>
                            </a:rPr>
                            <m:t>2</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m:rPr>
                              <m:sty m:val="p"/>
                            </m:rPr>
                            <a:rPr lang="el-GR" i="1">
                              <a:latin typeface="Cambria Math" panose="02040503050406030204" pitchFamily="18" charset="0"/>
                            </a:rPr>
                            <m:t>χ</m:t>
                          </m:r>
                        </m:e>
                        <m:sup>
                          <m:r>
                            <a:rPr lang="en-IN" b="0" i="1" smtClean="0">
                              <a:latin typeface="Cambria Math" panose="02040503050406030204" pitchFamily="18" charset="0"/>
                            </a:rPr>
                            <m:t>2</m:t>
                          </m:r>
                        </m:sup>
                      </m:sSup>
                      <m:r>
                        <a:rPr lang="en-IN" b="0" i="1" smtClean="0">
                          <a:latin typeface="Cambria Math" panose="02040503050406030204" pitchFamily="18" charset="0"/>
                        </a:rPr>
                        <m:t>−2</m:t>
                      </m:r>
                      <m:acc>
                        <m:accPr>
                          <m:chr m:val="̃"/>
                          <m:ctrlPr>
                            <a:rPr lang="en-IN" sz="1800" b="0" i="1" smtClean="0">
                              <a:latin typeface="Cambria Math" panose="02040503050406030204" pitchFamily="18" charset="0"/>
                            </a:rPr>
                          </m:ctrlPr>
                        </m:accPr>
                        <m:e>
                          <m:r>
                            <a:rPr lang="en-IN" sz="1800" b="0" i="1" smtClean="0">
                              <a:latin typeface="Cambria Math" panose="02040503050406030204" pitchFamily="18" charset="0"/>
                            </a:rPr>
                            <m:t>𝐿</m:t>
                          </m:r>
                        </m:e>
                      </m:acc>
                      <m:r>
                        <m:rPr>
                          <m:sty m:val="p"/>
                        </m:rPr>
                        <a:rPr lang="el-GR" i="1">
                          <a:latin typeface="Cambria Math" panose="02040503050406030204" pitchFamily="18" charset="0"/>
                        </a:rPr>
                        <m:t>χ</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𝑖</m:t>
                          </m:r>
                        </m:e>
                      </m:func>
                      <m:r>
                        <a:rPr lang="en-IN" b="0" i="1" smtClean="0">
                          <a:latin typeface="Cambria Math" panose="02040503050406030204" pitchFamily="18" charset="0"/>
                        </a:rPr>
                        <m:t>)</m:t>
                      </m:r>
                      <m:r>
                        <a:rPr lang="en-US" sz="1800" b="0" i="1" smtClean="0">
                          <a:latin typeface="Cambria Math" panose="02040503050406030204" pitchFamily="18" charset="0"/>
                        </a:rPr>
                        <m:t> −</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IN" i="1">
                                  <a:latin typeface="Cambria Math" panose="02040503050406030204" pitchFamily="18" charset="0"/>
                                </a:rPr>
                                <m:t>𝐿</m:t>
                              </m:r>
                            </m:e>
                          </m:acc>
                        </m:e>
                        <m:sup>
                          <m:r>
                            <a:rPr lang="en-IN" i="1">
                              <a:latin typeface="Cambria Math" panose="02040503050406030204" pitchFamily="18" charset="0"/>
                            </a:rPr>
                            <m:t>2</m:t>
                          </m:r>
                        </m:sup>
                      </m:sSup>
                      <m:sSup>
                        <m:sSupPr>
                          <m:ctrlPr>
                            <a:rPr lang="en-US" i="1">
                              <a:latin typeface="Cambria Math" panose="02040503050406030204" pitchFamily="18" charset="0"/>
                            </a:rPr>
                          </m:ctrlPr>
                        </m:sSupPr>
                        <m:e>
                          <m:r>
                            <m:rPr>
                              <m:sty m:val="p"/>
                            </m:rPr>
                            <a:rPr lang="el-GR" i="1" smtClean="0">
                              <a:latin typeface="Cambria Math" panose="02040503050406030204" pitchFamily="18" charset="0"/>
                            </a:rPr>
                            <m:t>χ</m:t>
                          </m:r>
                        </m:e>
                        <m:sup>
                          <m:r>
                            <a:rPr lang="en-IN"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1">
                              <a:latin typeface="Cambria Math" panose="02040503050406030204" pitchFamily="18" charset="0"/>
                            </a:rPr>
                            <m:t>2</m:t>
                          </m:r>
                        </m:sup>
                      </m:sSup>
                      <m:r>
                        <a:rPr lang="en-US" i="1">
                          <a:latin typeface="Cambria Math" panose="02040503050406030204" pitchFamily="18" charset="0"/>
                        </a:rPr>
                        <m:t>𝑖</m:t>
                      </m:r>
                    </m:oMath>
                  </m:oMathPara>
                </a14:m>
                <a:endParaRPr lang="en-US" sz="1800"/>
              </a:p>
            </p:txBody>
          </p:sp>
        </mc:Choice>
        <mc:Fallback xmlns="">
          <p:sp>
            <p:nvSpPr>
              <p:cNvPr id="11" name="TextBox 10">
                <a:extLst>
                  <a:ext uri="{FF2B5EF4-FFF2-40B4-BE49-F238E27FC236}">
                    <a16:creationId xmlns:a16="http://schemas.microsoft.com/office/drawing/2014/main" id="{2B69EA6A-1379-A6CE-CF31-F5B9B88822F0}"/>
                  </a:ext>
                </a:extLst>
              </p:cNvPr>
              <p:cNvSpPr txBox="1">
                <a:spLocks noRot="1" noChangeAspect="1" noMove="1" noResize="1" noEditPoints="1" noAdjustHandles="1" noChangeArrowheads="1" noChangeShapeType="1" noTextEdit="1"/>
              </p:cNvSpPr>
              <p:nvPr/>
            </p:nvSpPr>
            <p:spPr>
              <a:xfrm>
                <a:off x="6095998" y="2628643"/>
                <a:ext cx="5894613" cy="6090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ED06C41-76AD-A108-C820-8D6613B8A6DE}"/>
                  </a:ext>
                </a:extLst>
              </p:cNvPr>
              <p:cNvSpPr txBox="1"/>
              <p:nvPr/>
            </p:nvSpPr>
            <p:spPr>
              <a:xfrm>
                <a:off x="838199" y="3084039"/>
                <a:ext cx="5079494" cy="8082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3</m:t>
                              </m:r>
                              <m:r>
                                <a:rPr lang="en-IN" sz="1800" b="0" i="1" smtClean="0">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IN" i="1" smtClean="0">
                                          <a:latin typeface="Cambria Math" panose="02040503050406030204" pitchFamily="18" charset="0"/>
                                        </a:rPr>
                                        <m:t>𝐿</m:t>
                                      </m:r>
                                    </m:e>
                                  </m:acc>
                                </m:e>
                                <m:sup>
                                  <m:r>
                                    <a:rPr lang="en-IN" i="1">
                                      <a:latin typeface="Cambria Math" panose="02040503050406030204" pitchFamily="18" charset="0"/>
                                    </a:rPr>
                                    <m:t>2</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l-GR" i="1">
                                      <a:latin typeface="Cambria Math" panose="02040503050406030204" pitchFamily="18" charset="0"/>
                                    </a:rPr>
                                    <m:t>χ</m:t>
                                  </m:r>
                                </m:e>
                                <m:sup>
                                  <m:r>
                                    <a:rPr lang="en-IN" i="1">
                                      <a:latin typeface="Cambria Math" panose="02040503050406030204" pitchFamily="18" charset="0"/>
                                    </a:rPr>
                                    <m:t>2</m:t>
                                  </m:r>
                                </m:sup>
                              </m:sSup>
                              <m:r>
                                <a:rPr lang="en-IN" i="1">
                                  <a:latin typeface="Cambria Math" panose="02040503050406030204" pitchFamily="18" charset="0"/>
                                </a:rPr>
                                <m:t>−2</m:t>
                              </m:r>
                              <m:acc>
                                <m:accPr>
                                  <m:chr m:val="̃"/>
                                  <m:ctrlPr>
                                    <a:rPr lang="en-IN" i="1">
                                      <a:latin typeface="Cambria Math" panose="02040503050406030204" pitchFamily="18" charset="0"/>
                                    </a:rPr>
                                  </m:ctrlPr>
                                </m:accPr>
                                <m:e>
                                  <m:r>
                                    <a:rPr lang="en-IN" i="1">
                                      <a:latin typeface="Cambria Math" panose="02040503050406030204" pitchFamily="18" charset="0"/>
                                    </a:rPr>
                                    <m:t>𝐿</m:t>
                                  </m:r>
                                </m:e>
                              </m:acc>
                              <m:r>
                                <m:rPr>
                                  <m:sty m:val="p"/>
                                </m:rPr>
                                <a:rPr lang="el-GR" i="1">
                                  <a:latin typeface="Cambria Math" panose="02040503050406030204" pitchFamily="18" charset="0"/>
                                </a:rPr>
                                <m:t>χ</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𝑖</m:t>
                                  </m:r>
                                </m:e>
                              </m:func>
                              <m:r>
                                <a:rPr lang="en-IN" sz="1800" b="0" i="1" smtClean="0">
                                  <a:latin typeface="Cambria Math" panose="02040503050406030204" pitchFamily="18" charset="0"/>
                                </a:rPr>
                                <m:t>)</m:t>
                              </m:r>
                            </m:num>
                            <m:den>
                              <m:r>
                                <a:rPr lang="en-US" sz="1800" b="0" i="1" smtClean="0">
                                  <a:latin typeface="Cambria Math" panose="02040503050406030204" pitchFamily="18" charset="0"/>
                                </a:rPr>
                                <m:t>2</m:t>
                              </m:r>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acc>
                                        <m:accPr>
                                          <m:chr m:val="̃"/>
                                          <m:ctrlPr>
                                            <a:rPr lang="en-US" i="1">
                                              <a:latin typeface="Cambria Math" panose="02040503050406030204" pitchFamily="18" charset="0"/>
                                            </a:rPr>
                                          </m:ctrlPr>
                                        </m:accPr>
                                        <m:e>
                                          <m:r>
                                            <a:rPr lang="en-IN" i="1">
                                              <a:latin typeface="Cambria Math" panose="02040503050406030204" pitchFamily="18" charset="0"/>
                                            </a:rPr>
                                            <m:t>𝑟</m:t>
                                          </m:r>
                                        </m:e>
                                      </m:acc>
                                    </m:e>
                                    <m:sub>
                                      <m:r>
                                        <a:rPr lang="en-US" sz="1800" i="1">
                                          <a:latin typeface="Cambria Math" panose="02040503050406030204" pitchFamily="18" charset="0"/>
                                        </a:rPr>
                                        <m:t>𝑝</m:t>
                                      </m:r>
                                    </m:sub>
                                  </m:sSub>
                                </m:e>
                                <m:sup>
                                  <m:r>
                                    <a:rPr lang="en-US" sz="1800" b="0" i="1" smtClean="0">
                                      <a:latin typeface="Cambria Math" panose="02040503050406030204" pitchFamily="18" charset="0"/>
                                    </a:rPr>
                                    <m:t>2</m:t>
                                  </m:r>
                                </m:sup>
                              </m:sSup>
                            </m:den>
                          </m:f>
                        </m:e>
                      </m:d>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IN" sz="1800" b="0" i="1" smtClean="0">
                              <a:latin typeface="Cambria Math" panose="02040503050406030204" pitchFamily="18" charset="0"/>
                            </a:rPr>
                            <m:t>𝑄</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IN" i="1">
                                          <a:latin typeface="Cambria Math" panose="02040503050406030204" pitchFamily="18" charset="0"/>
                                        </a:rPr>
                                        <m:t>𝑟</m:t>
                                      </m:r>
                                    </m:e>
                                  </m:acc>
                                </m:e>
                                <m:sub>
                                  <m:r>
                                    <a:rPr lang="en-US" i="1">
                                      <a:latin typeface="Cambria Math" panose="02040503050406030204" pitchFamily="18" charset="0"/>
                                    </a:rPr>
                                    <m:t>𝑝</m:t>
                                  </m:r>
                                </m:sub>
                              </m:sSub>
                            </m:e>
                            <m:sup>
                              <m:r>
                                <a:rPr lang="en-US" i="1">
                                  <a:latin typeface="Cambria Math" panose="02040503050406030204" pitchFamily="18" charset="0"/>
                                </a:rPr>
                                <m:t>3</m:t>
                              </m:r>
                            </m:sup>
                          </m:sSup>
                        </m:num>
                        <m:den>
                          <m:sSup>
                            <m:sSupPr>
                              <m:ctrlPr>
                                <a:rPr lang="en-US" sz="1800" b="0" i="1" smtClean="0">
                                  <a:latin typeface="Cambria Math" panose="02040503050406030204" pitchFamily="18" charset="0"/>
                                </a:rPr>
                              </m:ctrlPr>
                            </m:sSupPr>
                            <m:e>
                              <m:r>
                                <a:rPr lang="en-US" sz="1800" i="1">
                                  <a:latin typeface="Cambria Math" panose="02040503050406030204" pitchFamily="18" charset="0"/>
                                </a:rPr>
                                <m:t>(</m:t>
                              </m:r>
                              <m:sSup>
                                <m:sSupPr>
                                  <m:ctrlPr>
                                    <a:rPr lang="en-US" sz="1800" i="1">
                                      <a:latin typeface="Cambria Math" panose="02040503050406030204" pitchFamily="18" charset="0"/>
                                    </a:rPr>
                                  </m:ctrlPr>
                                </m:sSupPr>
                                <m:e>
                                  <m:r>
                                    <m:rPr>
                                      <m:sty m:val="p"/>
                                    </m:rPr>
                                    <a:rPr lang="el-GR" sz="1800" i="1" smtClean="0">
                                      <a:latin typeface="Cambria Math" panose="02040503050406030204" pitchFamily="18" charset="0"/>
                                    </a:rPr>
                                    <m:t>α</m:t>
                                  </m:r>
                                </m:e>
                                <m:sup>
                                  <m:r>
                                    <a:rPr lang="en-US" sz="1800" b="0" i="1" smtClean="0">
                                      <a:latin typeface="Cambria Math" panose="02040503050406030204" pitchFamily="18" charset="0"/>
                                    </a:rPr>
                                    <m:t>3</m:t>
                                  </m:r>
                                </m:sup>
                              </m:sSup>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IN" i="1">
                                      <a:latin typeface="Cambria Math" panose="02040503050406030204" pitchFamily="18" charset="0"/>
                                      <a:cs typeface="Times New Roman" panose="02020603050405020304" pitchFamily="18" charset="0"/>
                                    </a:rPr>
                                    <m:t>⊙</m:t>
                                  </m:r>
                                </m:sub>
                              </m:sSub>
                              <m:r>
                                <a:rPr lang="en-US" sz="1800" i="1">
                                  <a:latin typeface="Cambria Math" panose="02040503050406030204" pitchFamily="18" charset="0"/>
                                </a:rPr>
                                <m:t>)</m:t>
                              </m:r>
                            </m:e>
                            <m:sup>
                              <m:r>
                                <a:rPr lang="en-US" sz="1800" b="0" i="1" smtClean="0">
                                  <a:latin typeface="Cambria Math" panose="02040503050406030204" pitchFamily="18" charset="0"/>
                                </a:rPr>
                                <m:t>2</m:t>
                              </m:r>
                            </m:sup>
                          </m:sSup>
                        </m:den>
                      </m:f>
                    </m:oMath>
                  </m:oMathPara>
                </a14:m>
                <a:endParaRPr lang="en-IN"/>
              </a:p>
            </p:txBody>
          </p:sp>
        </mc:Choice>
        <mc:Fallback xmlns="">
          <p:sp>
            <p:nvSpPr>
              <p:cNvPr id="13" name="TextBox 12">
                <a:extLst>
                  <a:ext uri="{FF2B5EF4-FFF2-40B4-BE49-F238E27FC236}">
                    <a16:creationId xmlns:a16="http://schemas.microsoft.com/office/drawing/2014/main" id="{AED06C41-76AD-A108-C820-8D6613B8A6DE}"/>
                  </a:ext>
                </a:extLst>
              </p:cNvPr>
              <p:cNvSpPr txBox="1">
                <a:spLocks noRot="1" noChangeAspect="1" noMove="1" noResize="1" noEditPoints="1" noAdjustHandles="1" noChangeArrowheads="1" noChangeShapeType="1" noTextEdit="1"/>
              </p:cNvSpPr>
              <p:nvPr/>
            </p:nvSpPr>
            <p:spPr>
              <a:xfrm>
                <a:off x="838199" y="3084039"/>
                <a:ext cx="5079494" cy="80823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020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TDEs: Why are we interested?</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6111752" cy="365182"/>
          </a:xfrm>
        </p:spPr>
        <p:txBody>
          <a:bodyPr numCol="2"/>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err="1">
                <a:ln>
                  <a:noFill/>
                </a:ln>
                <a:solidFill>
                  <a:srgbClr val="FFFFFF"/>
                </a:solidFill>
                <a:effectLst/>
                <a:uLnTx/>
                <a:uFillTx/>
                <a:latin typeface="Arial" panose="020B0604020202020204"/>
                <a:ea typeface="+mn-ea"/>
                <a:cs typeface="+mn-cs"/>
              </a:rPr>
              <a:t>Kormendy</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 &amp; </a:t>
            </a:r>
            <a:r>
              <a:rPr kumimoji="0" lang="en-US" sz="900" b="0" i="0" u="none" strike="noStrike" kern="1200" cap="none" spc="0" normalizeH="0" baseline="0" noProof="0" dirty="0" err="1">
                <a:ln>
                  <a:noFill/>
                </a:ln>
                <a:solidFill>
                  <a:srgbClr val="FFFFFF"/>
                </a:solidFill>
                <a:effectLst/>
                <a:uLnTx/>
                <a:uFillTx/>
                <a:latin typeface="Arial" panose="020B0604020202020204"/>
                <a:ea typeface="+mn-ea"/>
                <a:cs typeface="+mn-cs"/>
              </a:rPr>
              <a:t>Richstone</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 (1995)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rgbClr val="FFFFFF"/>
                </a:solidFill>
                <a:latin typeface="Arial" panose="020B0604020202020204"/>
              </a:rPr>
              <a:t>Maggorrian</a:t>
            </a:r>
            <a:r>
              <a:rPr lang="en-US" dirty="0">
                <a:solidFill>
                  <a:srgbClr val="FFFFFF"/>
                </a:solidFill>
                <a:latin typeface="Arial" panose="020B0604020202020204"/>
              </a:rPr>
              <a:t> &amp; Tremaine (1998)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Kauffmann &amp; Heckman (2003)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Rees (1988)</a:t>
            </a:r>
          </a:p>
          <a:p>
            <a:pPr marL="228600" indent="-228600" algn="l">
              <a:buFontTx/>
              <a:buAutoNum type="arabicPeriod"/>
              <a:defRPr/>
            </a:pPr>
            <a:r>
              <a:rPr lang="en-US" dirty="0">
                <a:solidFill>
                  <a:srgbClr val="FFFFFF"/>
                </a:solidFill>
                <a:latin typeface="Arial" panose="020B0604020202020204"/>
              </a:rPr>
              <a:t>Hills (1975) </a:t>
            </a:r>
          </a:p>
        </p:txBody>
      </p:sp>
      <p:sp>
        <p:nvSpPr>
          <p:cNvPr id="7" name="Content Placeholder 6">
            <a:extLst>
              <a:ext uri="{FF2B5EF4-FFF2-40B4-BE49-F238E27FC236}">
                <a16:creationId xmlns:a16="http://schemas.microsoft.com/office/drawing/2014/main" id="{14D41D22-A958-6645-A7C2-D08416C005F3}"/>
              </a:ext>
            </a:extLst>
          </p:cNvPr>
          <p:cNvSpPr>
            <a:spLocks noGrp="1"/>
          </p:cNvSpPr>
          <p:nvPr>
            <p:ph sz="quarter" idx="13"/>
          </p:nvPr>
        </p:nvSpPr>
        <p:spPr>
          <a:xfrm>
            <a:off x="838202" y="1565566"/>
            <a:ext cx="7377378" cy="4442042"/>
          </a:xfrm>
        </p:spPr>
        <p:txBody>
          <a:bodyPr>
            <a:norm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Most galaxies harbor a SMBH at their centers</a:t>
            </a:r>
            <a:r>
              <a:rPr lang="en-US" sz="1800" baseline="30000" dirty="0">
                <a:latin typeface="Times New Roman" panose="02020603050405020304" pitchFamily="18" charset="0"/>
                <a:cs typeface="Times New Roman" panose="02020603050405020304" pitchFamily="18" charset="0"/>
              </a:rPr>
              <a:t> [1, 2]</a:t>
            </a:r>
            <a:r>
              <a:rPr lang="en-US" sz="1800" dirty="0">
                <a:latin typeface="Times New Roman" panose="02020603050405020304" pitchFamily="18" charset="0"/>
                <a:cs typeface="Times New Roman" panose="02020603050405020304" pitchFamily="18" charset="0"/>
              </a:rPr>
              <a:t> and not all of them actively accrete (AGNs or Quasars)</a:t>
            </a:r>
            <a:r>
              <a:rPr lang="en-US" sz="1800" baseline="30000" dirty="0">
                <a:latin typeface="Times New Roman" panose="02020603050405020304" pitchFamily="18" charset="0"/>
                <a:cs typeface="Times New Roman" panose="02020603050405020304" pitchFamily="18" charset="0"/>
              </a:rPr>
              <a:t> [3]</a:t>
            </a: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Quiescent</a:t>
            </a:r>
            <a:r>
              <a:rPr lang="en-US" sz="1800" dirty="0">
                <a:latin typeface="Times New Roman" panose="02020603050405020304" pitchFamily="18" charset="0"/>
                <a:cs typeface="Times New Roman" panose="02020603050405020304" pitchFamily="18" charset="0"/>
              </a:rPr>
              <a:t> SMBHs are observable through the stellar encounters resulting tidal disruption events (TDEs).</a:t>
            </a:r>
            <a:r>
              <a:rPr lang="en-US" sz="1800" baseline="30000" dirty="0">
                <a:latin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TDEs occur when a star gets stretched apart by tidal forces of SMBH resulting in bright electromagnetic flares. </a:t>
            </a:r>
            <a:r>
              <a:rPr lang="en-US" sz="1800" baseline="30000" dirty="0">
                <a:latin typeface="Times New Roman" panose="02020603050405020304" pitchFamily="18" charset="0"/>
                <a:cs typeface="Times New Roman" panose="02020603050405020304" pitchFamily="18" charset="0"/>
              </a:rPr>
              <a:t>[5]</a:t>
            </a: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debris from the disrupted star loses its energy and angular momentum via self collisions and viscous interactions to produce an accretion disk.</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D29F5CE4-DE2C-1538-77ED-CB873ED2D235}"/>
              </a:ext>
            </a:extLst>
          </p:cNvPr>
          <p:cNvPicPr>
            <a:picLocks noChangeAspect="1"/>
          </p:cNvPicPr>
          <p:nvPr/>
        </p:nvPicPr>
        <p:blipFill>
          <a:blip r:embed="rId2"/>
          <a:stretch>
            <a:fillRect/>
          </a:stretch>
        </p:blipFill>
        <p:spPr>
          <a:xfrm>
            <a:off x="8332808" y="736668"/>
            <a:ext cx="3824899" cy="4672872"/>
          </a:xfrm>
          <a:prstGeom prst="rect">
            <a:avLst/>
          </a:prstGeom>
        </p:spPr>
      </p:pic>
      <p:sp>
        <p:nvSpPr>
          <p:cNvPr id="5" name="TextBox 4">
            <a:extLst>
              <a:ext uri="{FF2B5EF4-FFF2-40B4-BE49-F238E27FC236}">
                <a16:creationId xmlns:a16="http://schemas.microsoft.com/office/drawing/2014/main" id="{CD9AF884-C185-DA61-74F6-2213F414BE54}"/>
              </a:ext>
            </a:extLst>
          </p:cNvPr>
          <p:cNvSpPr txBox="1"/>
          <p:nvPr/>
        </p:nvSpPr>
        <p:spPr>
          <a:xfrm>
            <a:off x="9650452" y="5409540"/>
            <a:ext cx="1189610" cy="276999"/>
          </a:xfrm>
          <a:prstGeom prst="rect">
            <a:avLst/>
          </a:prstGeom>
          <a:noFill/>
        </p:spPr>
        <p:txBody>
          <a:bodyPr wrap="square">
            <a:spAutoFit/>
          </a:bodyPr>
          <a:lstStyle/>
          <a:p>
            <a:r>
              <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Rees (1988)</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48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Observations: TDE candidates</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numCol="2"/>
          <a:lstStyle/>
          <a:p>
            <a:pPr marL="228600" indent="-228600" algn="l">
              <a:buFontTx/>
              <a:buAutoNum type="arabicPeriod"/>
              <a:defRPr/>
            </a:pPr>
            <a:r>
              <a:rPr lang="en-US" dirty="0">
                <a:solidFill>
                  <a:srgbClr val="FFFFFF"/>
                </a:solidFill>
                <a:latin typeface="Arial" panose="020B0604020202020204"/>
              </a:rPr>
              <a:t>Rees (1988)</a:t>
            </a:r>
          </a:p>
          <a:p>
            <a:pPr marL="228600" indent="-228600" algn="l">
              <a:buFontTx/>
              <a:buAutoNum type="arabicPeriod"/>
              <a:defRPr/>
            </a:pPr>
            <a:r>
              <a:rPr lang="en-US" dirty="0" err="1">
                <a:solidFill>
                  <a:srgbClr val="FFFFFF"/>
                </a:solidFill>
                <a:latin typeface="Arial" panose="020B0604020202020204"/>
              </a:rPr>
              <a:t>Pasham</a:t>
            </a:r>
            <a:r>
              <a:rPr lang="en-US" dirty="0">
                <a:solidFill>
                  <a:srgbClr val="FFFFFF"/>
                </a:solidFill>
                <a:latin typeface="Arial" panose="020B0604020202020204"/>
              </a:rPr>
              <a:t>+ (2019)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rgbClr val="FFFFFF"/>
                </a:solidFill>
                <a:latin typeface="Arial" panose="020B0604020202020204"/>
              </a:rPr>
              <a:t>Gezari</a:t>
            </a:r>
            <a:r>
              <a:rPr lang="en-US" dirty="0">
                <a:solidFill>
                  <a:srgbClr val="FFFFFF"/>
                </a:solidFill>
                <a:latin typeface="Arial" panose="020B0604020202020204"/>
              </a:rPr>
              <a:t> (</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2021)</a:t>
            </a:r>
          </a:p>
        </p:txBody>
      </p:sp>
      <p:sp>
        <p:nvSpPr>
          <p:cNvPr id="7" name="Content Placeholder 6">
            <a:extLst>
              <a:ext uri="{FF2B5EF4-FFF2-40B4-BE49-F238E27FC236}">
                <a16:creationId xmlns:a16="http://schemas.microsoft.com/office/drawing/2014/main" id="{14D41D22-A958-6645-A7C2-D08416C005F3}"/>
              </a:ext>
            </a:extLst>
          </p:cNvPr>
          <p:cNvSpPr>
            <a:spLocks noGrp="1"/>
          </p:cNvSpPr>
          <p:nvPr>
            <p:ph sz="quarter" idx="13"/>
          </p:nvPr>
        </p:nvSpPr>
        <p:spPr>
          <a:xfrm>
            <a:off x="838199" y="1565566"/>
            <a:ext cx="6934600" cy="4492334"/>
          </a:xfrm>
        </p:spPr>
        <p:txBody>
          <a:bodyPr>
            <a:normAutofit lnSpcReduction="10000"/>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These TDEs can be observed in several ways: </a:t>
            </a:r>
          </a:p>
          <a:p>
            <a:pPr marL="857250" lvl="1" indent="-342900"/>
            <a:r>
              <a:rPr lang="en-US" sz="1600" dirty="0">
                <a:latin typeface="Times New Roman" panose="02020603050405020304" pitchFamily="18" charset="0"/>
                <a:cs typeface="Times New Roman" panose="02020603050405020304" pitchFamily="18" charset="0"/>
              </a:rPr>
              <a:t>Temporary flares of electromagnetic radiation from accretion.</a:t>
            </a:r>
            <a:r>
              <a:rPr lang="en-US" sz="1600" baseline="30000" dirty="0">
                <a:latin typeface="Times New Roman" panose="02020603050405020304" pitchFamily="18" charset="0"/>
                <a:cs typeface="Times New Roman" panose="02020603050405020304" pitchFamily="18" charset="0"/>
              </a:rPr>
              <a:t>[1]</a:t>
            </a:r>
          </a:p>
          <a:p>
            <a:pPr marL="857250" lvl="1" indent="-342900"/>
            <a:r>
              <a:rPr lang="en-US" sz="1600" dirty="0">
                <a:latin typeface="Times New Roman" panose="02020603050405020304" pitchFamily="18" charset="0"/>
                <a:cs typeface="Times New Roman" panose="02020603050405020304" pitchFamily="18" charset="0"/>
              </a:rPr>
              <a:t>Accretion disk can result in quasi-periodic oscillations (QPOs).</a:t>
            </a:r>
            <a:r>
              <a:rPr lang="en-US" sz="1600" baseline="30000" dirty="0">
                <a:latin typeface="Times New Roman" panose="02020603050405020304" pitchFamily="18" charset="0"/>
                <a:cs typeface="Times New Roman" panose="02020603050405020304" pitchFamily="18" charset="0"/>
              </a:rPr>
              <a:t>[2]</a:t>
            </a:r>
          </a:p>
          <a:p>
            <a:pPr marL="857250" lvl="1" indent="-342900"/>
            <a:r>
              <a:rPr lang="en-US" sz="1600" dirty="0">
                <a:latin typeface="Times New Roman" panose="02020603050405020304" pitchFamily="18" charset="0"/>
                <a:cs typeface="Times New Roman" panose="02020603050405020304" pitchFamily="18" charset="0"/>
              </a:rPr>
              <a:t>Leftover mass is thrown out resulting in jets.</a:t>
            </a:r>
          </a:p>
          <a:p>
            <a:pPr marL="857250" lvl="1" indent="-342900"/>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More than 100 tidal disruption events</a:t>
            </a:r>
            <a:r>
              <a:rPr lang="en-US" sz="1800" baseline="30000"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 (TDEs) have been observed through various surveys such as Pan-STARRS, ZTF, ASASSN, and others. </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Thousands more TDEs are expected to be discovered in upcoming surveys like LSST, ULTRASAT, etc.</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TDEs candidates</a:t>
            </a:r>
            <a:r>
              <a:rPr lang="en-US" sz="1800" baseline="30000"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 have been found in –</a:t>
            </a:r>
          </a:p>
          <a:p>
            <a:pPr marL="857250" lvl="1" indent="-342900"/>
            <a:r>
              <a:rPr lang="en-US" sz="1600" dirty="0">
                <a:latin typeface="Times New Roman" panose="02020603050405020304" pitchFamily="18" charset="0"/>
                <a:cs typeface="Times New Roman" panose="02020603050405020304" pitchFamily="18" charset="0"/>
              </a:rPr>
              <a:t>X-ray surveys,</a:t>
            </a:r>
          </a:p>
          <a:p>
            <a:pPr marL="857250" lvl="1" indent="-342900"/>
            <a:r>
              <a:rPr lang="en-US" sz="1600" dirty="0">
                <a:latin typeface="Times New Roman" panose="02020603050405020304" pitchFamily="18" charset="0"/>
                <a:cs typeface="Times New Roman" panose="02020603050405020304" pitchFamily="18" charset="0"/>
              </a:rPr>
              <a:t>UV/Optical surveys, and recently</a:t>
            </a:r>
          </a:p>
          <a:p>
            <a:pPr marL="857250" lvl="1" indent="-342900"/>
            <a:r>
              <a:rPr lang="en-US" sz="1600" dirty="0">
                <a:latin typeface="Times New Roman" panose="02020603050405020304" pitchFamily="18" charset="0"/>
                <a:cs typeface="Times New Roman" panose="02020603050405020304" pitchFamily="18" charset="0"/>
              </a:rPr>
              <a:t>Infrared surveys</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descr="A large white building on a hill&#10;&#10;Description automatically generated">
            <a:extLst>
              <a:ext uri="{FF2B5EF4-FFF2-40B4-BE49-F238E27FC236}">
                <a16:creationId xmlns:a16="http://schemas.microsoft.com/office/drawing/2014/main" id="{54AF512C-CC52-3C8C-A9CC-711B11CD896B}"/>
              </a:ext>
            </a:extLst>
          </p:cNvPr>
          <p:cNvPicPr>
            <a:picLocks noChangeAspect="1"/>
          </p:cNvPicPr>
          <p:nvPr/>
        </p:nvPicPr>
        <p:blipFill>
          <a:blip r:embed="rId2"/>
          <a:stretch>
            <a:fillRect/>
          </a:stretch>
        </p:blipFill>
        <p:spPr>
          <a:xfrm>
            <a:off x="8560458" y="3429000"/>
            <a:ext cx="3149958" cy="2083566"/>
          </a:xfrm>
          <a:prstGeom prst="rect">
            <a:avLst/>
          </a:prstGeom>
        </p:spPr>
      </p:pic>
      <p:sp>
        <p:nvSpPr>
          <p:cNvPr id="8" name="TextBox 7">
            <a:extLst>
              <a:ext uri="{FF2B5EF4-FFF2-40B4-BE49-F238E27FC236}">
                <a16:creationId xmlns:a16="http://schemas.microsoft.com/office/drawing/2014/main" id="{58EE6053-AED3-933A-278F-3967DB32B0F5}"/>
              </a:ext>
            </a:extLst>
          </p:cNvPr>
          <p:cNvSpPr txBox="1"/>
          <p:nvPr/>
        </p:nvSpPr>
        <p:spPr>
          <a:xfrm>
            <a:off x="8560458" y="5235567"/>
            <a:ext cx="1297290"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LSST</a:t>
            </a:r>
          </a:p>
        </p:txBody>
      </p:sp>
      <p:pic>
        <p:nvPicPr>
          <p:cNvPr id="12" name="Picture 11">
            <a:extLst>
              <a:ext uri="{FF2B5EF4-FFF2-40B4-BE49-F238E27FC236}">
                <a16:creationId xmlns:a16="http://schemas.microsoft.com/office/drawing/2014/main" id="{C1E2B30A-5A21-601A-2D85-9EE3F77EEBCA}"/>
              </a:ext>
            </a:extLst>
          </p:cNvPr>
          <p:cNvPicPr>
            <a:picLocks noChangeAspect="1"/>
          </p:cNvPicPr>
          <p:nvPr/>
        </p:nvPicPr>
        <p:blipFill>
          <a:blip r:embed="rId3"/>
          <a:stretch>
            <a:fillRect/>
          </a:stretch>
        </p:blipFill>
        <p:spPr>
          <a:xfrm>
            <a:off x="8048518" y="779026"/>
            <a:ext cx="3943919" cy="2205673"/>
          </a:xfrm>
          <a:prstGeom prst="rect">
            <a:avLst/>
          </a:prstGeom>
        </p:spPr>
      </p:pic>
      <p:sp>
        <p:nvSpPr>
          <p:cNvPr id="13" name="TextBox 12">
            <a:extLst>
              <a:ext uri="{FF2B5EF4-FFF2-40B4-BE49-F238E27FC236}">
                <a16:creationId xmlns:a16="http://schemas.microsoft.com/office/drawing/2014/main" id="{2F81248A-6516-58C1-6CB7-6AF5AA52E389}"/>
              </a:ext>
            </a:extLst>
          </p:cNvPr>
          <p:cNvSpPr txBox="1"/>
          <p:nvPr/>
        </p:nvSpPr>
        <p:spPr>
          <a:xfrm>
            <a:off x="10894710" y="2722498"/>
            <a:ext cx="1297290"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NASA/Goddard</a:t>
            </a:r>
          </a:p>
        </p:txBody>
      </p:sp>
    </p:spTree>
    <p:extLst>
      <p:ext uri="{BB962C8B-B14F-4D97-AF65-F5344CB8AC3E}">
        <p14:creationId xmlns:p14="http://schemas.microsoft.com/office/powerpoint/2010/main" val="179713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Disruption and capture</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5" y="6313686"/>
            <a:ext cx="4855975" cy="453065"/>
          </a:xfrm>
        </p:spPr>
        <p:txBody>
          <a:bodyPr/>
          <a:lstStyle/>
          <a:p>
            <a:pPr marL="228600" indent="-228600" algn="l">
              <a:buFontTx/>
              <a:buAutoNum type="arabicPeriod"/>
              <a:defRPr/>
            </a:pPr>
            <a:r>
              <a:rPr lang="en-US" dirty="0">
                <a:solidFill>
                  <a:srgbClr val="FFFFFF"/>
                </a:solidFill>
                <a:latin typeface="Arial" panose="020B0604020202020204"/>
              </a:rPr>
              <a:t>Servin and </a:t>
            </a:r>
            <a:r>
              <a:rPr lang="en-US" dirty="0" err="1">
                <a:solidFill>
                  <a:srgbClr val="FFFFFF"/>
                </a:solidFill>
                <a:latin typeface="Arial" panose="020B0604020202020204"/>
              </a:rPr>
              <a:t>Kesden</a:t>
            </a:r>
            <a:r>
              <a:rPr lang="en-US" dirty="0">
                <a:solidFill>
                  <a:srgbClr val="FFFFFF"/>
                </a:solidFill>
                <a:latin typeface="Arial" panose="020B0604020202020204"/>
              </a:rPr>
              <a:t> (2018)</a:t>
            </a: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Carter (1968)</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mc:AlternateContent xmlns:mc="http://schemas.openxmlformats.org/markup-compatibility/2006">
        <mc:Choice xmlns:a14="http://schemas.microsoft.com/office/drawing/2010/main" Requires="a14">
          <p:sp>
            <p:nvSpPr>
              <p:cNvPr id="10" name="Content Placeholder 6">
                <a:extLst>
                  <a:ext uri="{FF2B5EF4-FFF2-40B4-BE49-F238E27FC236}">
                    <a16:creationId xmlns:a16="http://schemas.microsoft.com/office/drawing/2014/main" id="{4A3886EE-AF2B-0D32-F480-DA1DF7B49380}"/>
                  </a:ext>
                </a:extLst>
              </p:cNvPr>
              <p:cNvSpPr txBox="1">
                <a:spLocks/>
              </p:cNvSpPr>
              <p:nvPr/>
            </p:nvSpPr>
            <p:spPr>
              <a:xfrm>
                <a:off x="838200" y="1565566"/>
                <a:ext cx="7288370" cy="4405466"/>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Observable TDEs may occur when</a:t>
                </a:r>
              </a:p>
              <a:p>
                <a:pPr marL="857250" lvl="1" indent="-342900"/>
                <a:r>
                  <a:rPr lang="en-US" sz="1600" dirty="0">
                    <a:latin typeface="Times New Roman" panose="02020603050405020304" pitchFamily="18" charset="0"/>
                    <a:cs typeface="Times New Roman" panose="02020603050405020304" pitchFamily="18" charset="0"/>
                  </a:rPr>
                  <a:t>Tides are strong enough to disrupt star, and </a:t>
                </a:r>
              </a:p>
              <a:p>
                <a:pPr marL="857250" lvl="1" indent="-342900"/>
                <a:r>
                  <a:rPr lang="en-US" sz="1600" dirty="0">
                    <a:latin typeface="Times New Roman" panose="02020603050405020304" pitchFamily="18" charset="0"/>
                    <a:cs typeface="Times New Roman" panose="02020603050405020304" pitchFamily="18" charset="0"/>
                  </a:rPr>
                  <a:t>Stars avoid capture by event horizon</a:t>
                </a:r>
              </a:p>
              <a:p>
                <a:pPr marL="857250" lvl="1" indent="-342900"/>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Kerr metric describes spinning black holes:</a:t>
                </a:r>
              </a:p>
              <a:p>
                <a:pPr marL="857250" lvl="1" indent="-342900"/>
                <a:r>
                  <a:rPr lang="en-US" sz="1600" dirty="0">
                    <a:latin typeface="Times New Roman" panose="02020603050405020304" pitchFamily="18" charset="0"/>
                    <a:cs typeface="Times New Roman" panose="02020603050405020304" pitchFamily="18" charset="0"/>
                  </a:rPr>
                  <a:t>Disruption is given by the comparison between the tidal force, which stretches the star* apart, and the star's self-gravity, and</a:t>
                </a:r>
              </a:p>
              <a:p>
                <a:pPr marL="857250" lvl="1" indent="-342900"/>
                <a:r>
                  <a:rPr lang="en-US" sz="1600" dirty="0">
                    <a:latin typeface="Times New Roman" panose="02020603050405020304" pitchFamily="18" charset="0"/>
                    <a:cs typeface="Times New Roman" panose="02020603050405020304" pitchFamily="18" charset="0"/>
                  </a:rPr>
                  <a:t>Capture is given by radial geodesics of Kerr.</a:t>
                </a:r>
              </a:p>
              <a:p>
                <a:pPr marL="857250" lvl="1" indent="-342900"/>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Axisymmetric nature of Kerr </a:t>
                </a:r>
                <a14:m>
                  <m:oMath xmlns:m="http://schemas.openxmlformats.org/officeDocument/2006/math">
                    <m:r>
                      <a:rPr lang="en-IN" sz="1800" b="0" i="1" dirty="0"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longitude of ascending node is trivial</a:t>
                </a: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eigenvalue of tidal tensor for disruption doesn’t depend on the argument of periapsis.</a:t>
                </a:r>
                <a:r>
                  <a:rPr lang="en-US" sz="1800" baseline="30000" dirty="0">
                    <a:latin typeface="Times New Roman" panose="02020603050405020304" pitchFamily="18" charset="0"/>
                    <a:cs typeface="Times New Roman" panose="02020603050405020304" pitchFamily="18" charset="0"/>
                  </a:rPr>
                  <a:t>[1]</a:t>
                </a:r>
              </a:p>
              <a:p>
                <a:pPr marL="342900" indent="-342900">
                  <a:buFont typeface="Arial" panose="020B0604020202020204" pitchFamily="34" charset="0"/>
                  <a:buChar char="•"/>
                </a:pPr>
                <a:endParaRPr lang="en-US" sz="1800" baseline="30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 the dimensionality decreases to just the </a:t>
                </a:r>
                <a:r>
                  <a:rPr lang="en-US" sz="1800" b="1" dirty="0">
                    <a:latin typeface="Times New Roman" panose="02020603050405020304" pitchFamily="18" charset="0"/>
                    <a:cs typeface="Times New Roman" panose="02020603050405020304" pitchFamily="18" charset="0"/>
                  </a:rPr>
                  <a:t>inclination angle (</a:t>
                </a:r>
                <a:r>
                  <a:rPr lang="en-US" sz="1800" b="1" dirty="0" err="1">
                    <a:latin typeface="Times New Roman" panose="02020603050405020304" pitchFamily="18" charset="0"/>
                    <a:cs typeface="Times New Roman" panose="02020603050405020304" pitchFamily="18" charset="0"/>
                  </a:rPr>
                  <a:t>ι</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which has a significance in the TDE rates.</a:t>
                </a:r>
              </a:p>
            </p:txBody>
          </p:sp>
        </mc:Choice>
        <mc:Fallback>
          <p:sp>
            <p:nvSpPr>
              <p:cNvPr id="10" name="Content Placeholder 6">
                <a:extLst>
                  <a:ext uri="{FF2B5EF4-FFF2-40B4-BE49-F238E27FC236}">
                    <a16:creationId xmlns:a16="http://schemas.microsoft.com/office/drawing/2014/main" id="{4A3886EE-AF2B-0D32-F480-DA1DF7B49380}"/>
                  </a:ext>
                </a:extLst>
              </p:cNvPr>
              <p:cNvSpPr txBox="1">
                <a:spLocks noRot="1" noChangeAspect="1" noMove="1" noResize="1" noEditPoints="1" noAdjustHandles="1" noChangeArrowheads="1" noChangeShapeType="1" noTextEdit="1"/>
              </p:cNvSpPr>
              <p:nvPr/>
            </p:nvSpPr>
            <p:spPr>
              <a:xfrm>
                <a:off x="838200" y="1565566"/>
                <a:ext cx="7288370" cy="4405466"/>
              </a:xfrm>
              <a:prstGeom prst="rect">
                <a:avLst/>
              </a:prstGeom>
              <a:blipFill>
                <a:blip r:embed="rId3"/>
                <a:stretch>
                  <a:fillRect l="-697" t="-1724"/>
                </a:stretch>
              </a:blipFill>
            </p:spPr>
            <p:txBody>
              <a:bodyPr/>
              <a:lstStyle/>
              <a:p>
                <a:r>
                  <a:rPr lang="en-US">
                    <a:noFill/>
                  </a:rPr>
                  <a:t> </a:t>
                </a:r>
              </a:p>
            </p:txBody>
          </p:sp>
        </mc:Fallback>
      </mc:AlternateContent>
      <p:pic>
        <p:nvPicPr>
          <p:cNvPr id="3" name="Picture 2" descr="Longitude of the ascending node - Wikipedia">
            <a:extLst>
              <a:ext uri="{FF2B5EF4-FFF2-40B4-BE49-F238E27FC236}">
                <a16:creationId xmlns:a16="http://schemas.microsoft.com/office/drawing/2014/main" id="{DA4320DE-7E06-F2CD-9852-9B5248ACDE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3682" y="707091"/>
            <a:ext cx="3484959" cy="3139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75AB21-63B6-11A9-478A-4284D21B155F}"/>
              </a:ext>
            </a:extLst>
          </p:cNvPr>
          <p:cNvSpPr txBox="1"/>
          <p:nvPr/>
        </p:nvSpPr>
        <p:spPr>
          <a:xfrm>
            <a:off x="3952707" y="6402993"/>
            <a:ext cx="5836921" cy="307777"/>
          </a:xfrm>
          <a:prstGeom prst="rect">
            <a:avLst/>
          </a:prstGeom>
          <a:noFill/>
        </p:spPr>
        <p:txBody>
          <a:bodyPr wrap="square" rtlCol="0">
            <a:spAutoFit/>
          </a:bodyPr>
          <a:lstStyle/>
          <a:p>
            <a:r>
              <a:rPr lang="en-IN" sz="1400" i="1">
                <a:solidFill>
                  <a:schemeClr val="bg1"/>
                </a:solidFill>
                <a:latin typeface="Times New Roman" panose="02020603050405020304" pitchFamily="18" charset="0"/>
                <a:cs typeface="Times New Roman" panose="02020603050405020304" pitchFamily="18" charset="0"/>
              </a:rPr>
              <a:t>*For our analysis we consider a sun-like star with similar properties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E53E68C-618C-C659-1E80-F81617FA6468}"/>
                  </a:ext>
                </a:extLst>
              </p:cNvPr>
              <p:cNvSpPr txBox="1"/>
              <p:nvPr/>
            </p:nvSpPr>
            <p:spPr>
              <a:xfrm>
                <a:off x="8221241" y="4087222"/>
                <a:ext cx="4193172" cy="185820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Symmetries in Kerr → Constants:</a:t>
                </a:r>
              </a:p>
              <a:p>
                <a:r>
                  <a:rPr lang="en-US" sz="1400" dirty="0">
                    <a:latin typeface="Times New Roman" panose="02020603050405020304" pitchFamily="18" charset="0"/>
                    <a:cs typeface="Times New Roman" panose="02020603050405020304" pitchFamily="18" charset="0"/>
                  </a:rPr>
                  <a:t>Time translation → Specific energy (E ~ 1, parabolic)</a:t>
                </a:r>
              </a:p>
              <a:p>
                <a:r>
                  <a:rPr lang="en-US" sz="1400" dirty="0">
                    <a:latin typeface="Times New Roman" panose="02020603050405020304" pitchFamily="18" charset="0"/>
                    <a:cs typeface="Times New Roman" panose="02020603050405020304" pitchFamily="18" charset="0"/>
                  </a:rPr>
                  <a:t>Axisymmetric → Specific angular momentum in the direction of spin (</a:t>
                </a:r>
                <a14:m>
                  <m:oMath xmlns:m="http://schemas.openxmlformats.org/officeDocument/2006/math">
                    <m:sSub>
                      <m:sSubPr>
                        <m:ctrlPr>
                          <a:rPr lang="en-US" sz="1400" i="1" dirty="0" smtClean="0">
                            <a:latin typeface="Cambria Math" panose="02040503050406030204" pitchFamily="18" charset="0"/>
                            <a:cs typeface="Times New Roman" panose="02020603050405020304" pitchFamily="18" charset="0"/>
                          </a:rPr>
                        </m:ctrlPr>
                      </m:sSubPr>
                      <m:e>
                        <m:r>
                          <a:rPr lang="en-US" sz="1400" b="0" i="1" dirty="0" smtClean="0">
                            <a:latin typeface="Cambria Math" panose="02040503050406030204" pitchFamily="18" charset="0"/>
                            <a:cs typeface="Times New Roman" panose="02020603050405020304" pitchFamily="18" charset="0"/>
                          </a:rPr>
                          <m:t>𝐿</m:t>
                        </m:r>
                      </m:e>
                      <m:sub>
                        <m:r>
                          <a:rPr lang="en-US" sz="1400" b="0" i="1" dirty="0" smtClean="0">
                            <a:latin typeface="Cambria Math" panose="02040503050406030204" pitchFamily="18" charset="0"/>
                            <a:cs typeface="Times New Roman" panose="02020603050405020304" pitchFamily="18" charset="0"/>
                          </a:rPr>
                          <m:t>𝑧</m:t>
                        </m:r>
                      </m:sub>
                    </m:sSub>
                  </m:oMath>
                </a14:m>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Killing tensor → Carter constant</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Q ~ </a:t>
                </a:r>
                <a14:m>
                  <m:oMath xmlns:m="http://schemas.openxmlformats.org/officeDocument/2006/math">
                    <m:sSup>
                      <m:sSupPr>
                        <m:ctrlPr>
                          <a:rPr lang="en-US" sz="1400" i="1" dirty="0" smtClean="0">
                            <a:latin typeface="Cambria Math" panose="02040503050406030204" pitchFamily="18" charset="0"/>
                            <a:cs typeface="Times New Roman" panose="02020603050405020304" pitchFamily="18" charset="0"/>
                          </a:rPr>
                        </m:ctrlPr>
                      </m:sSupPr>
                      <m:e>
                        <m:sSub>
                          <m:sSubPr>
                            <m:ctrlPr>
                              <a:rPr lang="en-US" sz="1400" i="1" dirty="0" smtClean="0">
                                <a:latin typeface="Cambria Math" panose="02040503050406030204" pitchFamily="18" charset="0"/>
                                <a:cs typeface="Times New Roman" panose="02020603050405020304" pitchFamily="18" charset="0"/>
                              </a:rPr>
                            </m:ctrlPr>
                          </m:sSubPr>
                          <m:e>
                            <m:r>
                              <a:rPr lang="en-US" sz="1400" b="0" i="1" dirty="0" smtClean="0">
                                <a:latin typeface="Cambria Math" panose="02040503050406030204" pitchFamily="18" charset="0"/>
                                <a:cs typeface="Times New Roman" panose="02020603050405020304" pitchFamily="18" charset="0"/>
                              </a:rPr>
                              <m:t>𝐿</m:t>
                            </m:r>
                          </m:e>
                          <m:sub>
                            <m:r>
                              <a:rPr lang="en-US" sz="1400" b="0" i="1" dirty="0" smtClean="0">
                                <a:latin typeface="Cambria Math" panose="02040503050406030204" pitchFamily="18" charset="0"/>
                                <a:cs typeface="Times New Roman" panose="02020603050405020304" pitchFamily="18" charset="0"/>
                              </a:rPr>
                              <m:t>𝑥</m:t>
                            </m:r>
                          </m:sub>
                        </m:sSub>
                      </m:e>
                      <m:sup>
                        <m:r>
                          <a:rPr lang="en-US" sz="1400" b="0" i="1" dirty="0" smtClean="0">
                            <a:latin typeface="Cambria Math" panose="02040503050406030204" pitchFamily="18" charset="0"/>
                            <a:cs typeface="Times New Roman" panose="02020603050405020304" pitchFamily="18" charset="0"/>
                          </a:rPr>
                          <m:t>2</m:t>
                        </m:r>
                      </m:sup>
                    </m:sSup>
                    <m:r>
                      <a:rPr lang="en-US" sz="1400" i="1" dirty="0" smtClean="0">
                        <a:latin typeface="Cambria Math" panose="02040503050406030204" pitchFamily="18" charset="0"/>
                        <a:cs typeface="Times New Roman" panose="02020603050405020304" pitchFamily="18" charset="0"/>
                      </a:rPr>
                      <m:t>+</m:t>
                    </m:r>
                    <m:r>
                      <a:rPr lang="en-US" sz="1400" b="0" i="1" dirty="0" smtClean="0">
                        <a:latin typeface="Cambria Math" panose="02040503050406030204" pitchFamily="18" charset="0"/>
                        <a:cs typeface="Times New Roman" panose="02020603050405020304" pitchFamily="18" charset="0"/>
                      </a:rPr>
                      <m:t> </m:t>
                    </m:r>
                    <m:sSup>
                      <m:sSupPr>
                        <m:ctrlPr>
                          <a:rPr lang="en-US" sz="1400" b="0" i="1" dirty="0" smtClean="0">
                            <a:latin typeface="Cambria Math" panose="02040503050406030204" pitchFamily="18" charset="0"/>
                            <a:cs typeface="Times New Roman" panose="02020603050405020304" pitchFamily="18" charset="0"/>
                          </a:rPr>
                        </m:ctrlPr>
                      </m:sSupPr>
                      <m:e>
                        <m:sSub>
                          <m:sSubPr>
                            <m:ctrlPr>
                              <a:rPr lang="en-US" sz="1400" b="0" i="1" dirty="0" smtClean="0">
                                <a:latin typeface="Cambria Math" panose="02040503050406030204" pitchFamily="18" charset="0"/>
                                <a:cs typeface="Times New Roman" panose="02020603050405020304" pitchFamily="18" charset="0"/>
                              </a:rPr>
                            </m:ctrlPr>
                          </m:sSubPr>
                          <m:e>
                            <m:r>
                              <a:rPr lang="en-US" sz="1400" b="0" i="1" dirty="0" smtClean="0">
                                <a:latin typeface="Cambria Math" panose="02040503050406030204" pitchFamily="18" charset="0"/>
                                <a:cs typeface="Times New Roman" panose="02020603050405020304" pitchFamily="18" charset="0"/>
                              </a:rPr>
                              <m:t>𝐿</m:t>
                            </m:r>
                          </m:e>
                          <m:sub>
                            <m:r>
                              <a:rPr lang="en-US" sz="1400" b="0" i="1" dirty="0" smtClean="0">
                                <a:latin typeface="Cambria Math" panose="02040503050406030204" pitchFamily="18" charset="0"/>
                                <a:cs typeface="Times New Roman" panose="02020603050405020304" pitchFamily="18" charset="0"/>
                              </a:rPr>
                              <m:t>𝑦</m:t>
                            </m:r>
                          </m:sub>
                        </m:sSub>
                      </m:e>
                      <m:sup>
                        <m:r>
                          <a:rPr lang="en-US" sz="1400" b="0" i="1" dirty="0" smtClean="0">
                            <a:latin typeface="Cambria Math" panose="02040503050406030204" pitchFamily="18" charset="0"/>
                            <a:cs typeface="Times New Roman" panose="02020603050405020304" pitchFamily="18" charset="0"/>
                          </a:rPr>
                          <m:t>2</m:t>
                        </m:r>
                      </m:sup>
                    </m:sSup>
                  </m:oMath>
                </a14:m>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14:m>
                  <m:oMath xmlns:m="http://schemas.openxmlformats.org/officeDocument/2006/math">
                    <m:r>
                      <a:rPr lang="en-US" sz="1400" i="1" dirty="0" smtClean="0">
                        <a:latin typeface="Cambria Math" panose="02040503050406030204" pitchFamily="18" charset="0"/>
                        <a:cs typeface="Times New Roman" panose="02020603050405020304" pitchFamily="18" charset="0"/>
                      </a:rPr>
                      <m:t>𝐿</m:t>
                    </m:r>
                    <m:r>
                      <a:rPr lang="en-US" sz="1400" i="1" dirty="0" smtClean="0">
                        <a:latin typeface="Cambria Math" panose="02040503050406030204" pitchFamily="18" charset="0"/>
                        <a:cs typeface="Times New Roman" panose="02020603050405020304" pitchFamily="18" charset="0"/>
                      </a:rPr>
                      <m:t> =</m:t>
                    </m:r>
                    <m:rad>
                      <m:radPr>
                        <m:degHide m:val="on"/>
                        <m:ctrlPr>
                          <a:rPr lang="en-US" sz="1400" i="1" dirty="0" smtClean="0">
                            <a:latin typeface="Cambria Math" panose="02040503050406030204" pitchFamily="18" charset="0"/>
                            <a:cs typeface="Times New Roman" panose="02020603050405020304" pitchFamily="18" charset="0"/>
                          </a:rPr>
                        </m:ctrlPr>
                      </m:radPr>
                      <m:deg/>
                      <m:e>
                        <m:r>
                          <a:rPr lang="en-US" sz="1400" b="0" i="1" dirty="0" smtClean="0">
                            <a:latin typeface="Cambria Math" panose="02040503050406030204" pitchFamily="18" charset="0"/>
                            <a:cs typeface="Times New Roman" panose="02020603050405020304" pitchFamily="18" charset="0"/>
                          </a:rPr>
                          <m:t>𝑄</m:t>
                        </m:r>
                        <m:r>
                          <a:rPr lang="en-US" sz="1400" b="0" i="1" dirty="0" smtClean="0">
                            <a:latin typeface="Cambria Math" panose="02040503050406030204" pitchFamily="18" charset="0"/>
                            <a:cs typeface="Times New Roman" panose="02020603050405020304" pitchFamily="18" charset="0"/>
                          </a:rPr>
                          <m:t>+</m:t>
                        </m:r>
                        <m:sSup>
                          <m:sSupPr>
                            <m:ctrlPr>
                              <a:rPr lang="en-US" sz="1400" i="1" dirty="0">
                                <a:latin typeface="Cambria Math" panose="02040503050406030204" pitchFamily="18" charset="0"/>
                                <a:cs typeface="Times New Roman" panose="02020603050405020304" pitchFamily="18" charset="0"/>
                              </a:rPr>
                            </m:ctrlPr>
                          </m:sSupPr>
                          <m:e>
                            <m:sSub>
                              <m:sSubPr>
                                <m:ctrlPr>
                                  <a:rPr lang="en-US" sz="1400" i="1" dirty="0">
                                    <a:latin typeface="Cambria Math" panose="02040503050406030204" pitchFamily="18" charset="0"/>
                                    <a:cs typeface="Times New Roman" panose="02020603050405020304" pitchFamily="18" charset="0"/>
                                  </a:rPr>
                                </m:ctrlPr>
                              </m:sSubPr>
                              <m:e>
                                <m:r>
                                  <a:rPr lang="en-US" sz="1400" i="1" dirty="0">
                                    <a:latin typeface="Cambria Math" panose="02040503050406030204" pitchFamily="18" charset="0"/>
                                    <a:cs typeface="Times New Roman" panose="02020603050405020304" pitchFamily="18" charset="0"/>
                                  </a:rPr>
                                  <m:t>𝐿</m:t>
                                </m:r>
                              </m:e>
                              <m:sub>
                                <m:r>
                                  <a:rPr lang="en-US" sz="1400" b="0" i="1" dirty="0" smtClean="0">
                                    <a:latin typeface="Cambria Math" panose="02040503050406030204" pitchFamily="18" charset="0"/>
                                    <a:cs typeface="Times New Roman" panose="02020603050405020304" pitchFamily="18" charset="0"/>
                                  </a:rPr>
                                  <m:t>𝑧</m:t>
                                </m:r>
                              </m:sub>
                            </m:sSub>
                          </m:e>
                          <m:sup>
                            <m:r>
                              <a:rPr lang="en-US" sz="1400" i="1" dirty="0">
                                <a:latin typeface="Cambria Math" panose="02040503050406030204" pitchFamily="18" charset="0"/>
                                <a:cs typeface="Times New Roman" panose="02020603050405020304" pitchFamily="18" charset="0"/>
                              </a:rPr>
                              <m:t>2</m:t>
                            </m:r>
                          </m:sup>
                        </m:sSup>
                      </m:e>
                    </m:rad>
                  </m:oMath>
                </a14:m>
                <a:r>
                  <a:rPr lang="en-US" sz="1400" dirty="0">
                    <a:latin typeface="Times New Roman" panose="02020603050405020304" pitchFamily="18" charset="0"/>
                    <a:cs typeface="Times New Roman" panose="02020603050405020304" pitchFamily="18" charset="0"/>
                  </a:rPr>
                  <a:t> and </a:t>
                </a:r>
                <a14:m>
                  <m:oMath xmlns:m="http://schemas.openxmlformats.org/officeDocument/2006/math">
                    <m:func>
                      <m:funcPr>
                        <m:ctrlPr>
                          <a:rPr lang="en-US" sz="1600" i="1" smtClean="0">
                            <a:latin typeface="Cambria Math" panose="02040503050406030204" pitchFamily="18" charset="0"/>
                            <a:cs typeface="Times New Roman" panose="02020603050405020304" pitchFamily="18" charset="0"/>
                          </a:rPr>
                        </m:ctrlPr>
                      </m:funcPr>
                      <m:fName>
                        <m:r>
                          <m:rPr>
                            <m:sty m:val="p"/>
                          </m:rPr>
                          <a:rPr lang="en-US" sz="1600" i="0" smtClean="0">
                            <a:latin typeface="Cambria Math" panose="02040503050406030204" pitchFamily="18" charset="0"/>
                            <a:cs typeface="Times New Roman" panose="02020603050405020304" pitchFamily="18" charset="0"/>
                          </a:rPr>
                          <m:t>cos</m:t>
                        </m:r>
                      </m:fName>
                      <m:e>
                        <m:r>
                          <a:rPr lang="en-US" sz="1600" i="1" smtClean="0">
                            <a:latin typeface="Cambria Math" panose="02040503050406030204" pitchFamily="18" charset="0"/>
                            <a:ea typeface="Cambria Math" panose="02040503050406030204" pitchFamily="18" charset="0"/>
                            <a:cs typeface="Times New Roman" panose="02020603050405020304" pitchFamily="18" charset="0"/>
                          </a:rPr>
                          <m:t>𝜄</m:t>
                        </m:r>
                      </m:e>
                    </m:func>
                    <m:r>
                      <a:rPr lang="en-US" sz="1600" b="0" i="1" smtClean="0">
                        <a:latin typeface="Cambria Math" panose="02040503050406030204" pitchFamily="18" charset="0"/>
                        <a:cs typeface="Times New Roman" panose="02020603050405020304" pitchFamily="18" charset="0"/>
                      </a:rPr>
                      <m:t>= </m:t>
                    </m:r>
                    <m:f>
                      <m:fPr>
                        <m:ctrlPr>
                          <a:rPr lang="en-US" sz="1600" b="0" i="1" smtClean="0">
                            <a:latin typeface="Cambria Math" panose="02040503050406030204" pitchFamily="18" charset="0"/>
                            <a:cs typeface="Times New Roman" panose="02020603050405020304" pitchFamily="18" charset="0"/>
                          </a:rPr>
                        </m:ctrlPr>
                      </m:fPr>
                      <m:num>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𝐿</m:t>
                            </m:r>
                          </m:e>
                          <m:sub>
                            <m:r>
                              <a:rPr lang="en-US" sz="1600" b="0" i="1" smtClean="0">
                                <a:latin typeface="Cambria Math" panose="02040503050406030204" pitchFamily="18" charset="0"/>
                                <a:cs typeface="Times New Roman" panose="02020603050405020304" pitchFamily="18" charset="0"/>
                              </a:rPr>
                              <m:t>𝑧</m:t>
                            </m:r>
                          </m:sub>
                        </m:sSub>
                      </m:num>
                      <m:den>
                        <m:r>
                          <a:rPr lang="en-US" sz="1600" b="0" i="1" smtClean="0">
                            <a:latin typeface="Cambria Math" panose="02040503050406030204" pitchFamily="18" charset="0"/>
                            <a:cs typeface="Times New Roman" panose="02020603050405020304" pitchFamily="18" charset="0"/>
                          </a:rPr>
                          <m:t>𝐿</m:t>
                        </m:r>
                      </m:den>
                    </m:f>
                  </m:oMath>
                </a14:m>
                <a:endParaRPr lang="en-US" sz="1400" dirty="0">
                  <a:latin typeface="Times New Roman" panose="02020603050405020304" pitchFamily="18"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E53E68C-618C-C659-1E80-F81617FA6468}"/>
                  </a:ext>
                </a:extLst>
              </p:cNvPr>
              <p:cNvSpPr txBox="1">
                <a:spLocks noRot="1" noChangeAspect="1" noMove="1" noResize="1" noEditPoints="1" noAdjustHandles="1" noChangeArrowheads="1" noChangeShapeType="1" noTextEdit="1"/>
              </p:cNvSpPr>
              <p:nvPr/>
            </p:nvSpPr>
            <p:spPr>
              <a:xfrm>
                <a:off x="8221241" y="4087222"/>
                <a:ext cx="4193172" cy="1858201"/>
              </a:xfrm>
              <a:prstGeom prst="rect">
                <a:avLst/>
              </a:prstGeom>
              <a:blipFill>
                <a:blip r:embed="rId5"/>
                <a:stretch>
                  <a:fillRect l="-604"/>
                </a:stretch>
              </a:blipFill>
            </p:spPr>
            <p:txBody>
              <a:bodyPr/>
              <a:lstStyle/>
              <a:p>
                <a:r>
                  <a:rPr lang="en-US">
                    <a:noFill/>
                  </a:rPr>
                  <a:t> </a:t>
                </a:r>
              </a:p>
            </p:txBody>
          </p:sp>
        </mc:Fallback>
      </mc:AlternateContent>
    </p:spTree>
    <p:extLst>
      <p:ext uri="{BB962C8B-B14F-4D97-AF65-F5344CB8AC3E}">
        <p14:creationId xmlns:p14="http://schemas.microsoft.com/office/powerpoint/2010/main" val="24080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Distribution of inclinations</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14D41D22-A958-6645-A7C2-D08416C005F3}"/>
                  </a:ext>
                </a:extLst>
              </p:cNvPr>
              <p:cNvSpPr>
                <a:spLocks noGrp="1"/>
              </p:cNvSpPr>
              <p:nvPr>
                <p:ph sz="quarter" idx="13"/>
              </p:nvPr>
            </p:nvSpPr>
            <p:spPr>
              <a:xfrm>
                <a:off x="838200" y="1565566"/>
                <a:ext cx="6738699" cy="4359746"/>
              </a:xfrm>
            </p:spPr>
            <p:txBody>
              <a:bodyPr>
                <a:norm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Phase space of cosine inclinations and dimensionless angular momenta, where a TDE is possible are shown in the figures.</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As we increase mass of the SMBH, the dimensionless disruption angular momentum decreases.</a:t>
                </a:r>
              </a:p>
              <a:p>
                <a:pPr marL="342900" indent="-342900">
                  <a:buFont typeface="Arial" panose="020B0604020202020204" pitchFamily="34" charset="0"/>
                  <a:buChar char="•"/>
                </a:pPr>
                <a:endParaRPr lang="en-IN"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Much weaker capture in prograde and capture curves being more asymmetrical </a:t>
                </a:r>
                <a14:m>
                  <m:oMath xmlns:m="http://schemas.openxmlformats.org/officeDocument/2006/math">
                    <m:r>
                      <a:rPr lang="en-IN" sz="1800" b="0" i="1" dirty="0" smtClean="0">
                        <a:latin typeface="Cambria Math" panose="02040503050406030204" pitchFamily="18" charset="0"/>
                        <a:cs typeface="Times New Roman" panose="02020603050405020304" pitchFamily="18" charset="0"/>
                      </a:rPr>
                      <m:t>⇒</m:t>
                    </m:r>
                  </m:oMath>
                </a14:m>
                <a:r>
                  <a:rPr lang="en-IN" sz="1800"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Prograde bias</a:t>
                </a:r>
                <a:r>
                  <a:rPr lang="en-IN" sz="18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occupation of these orbits in phase space depends on how efficiently the ‘loss cone’ is refilled by stellar two-body scattering.</a:t>
                </a:r>
              </a:p>
            </p:txBody>
          </p:sp>
        </mc:Choice>
        <mc:Fallback>
          <p:sp>
            <p:nvSpPr>
              <p:cNvPr id="7" name="Content Placeholder 6">
                <a:extLst>
                  <a:ext uri="{FF2B5EF4-FFF2-40B4-BE49-F238E27FC236}">
                    <a16:creationId xmlns:a16="http://schemas.microsoft.com/office/drawing/2014/main" id="{14D41D22-A958-6645-A7C2-D08416C005F3}"/>
                  </a:ext>
                </a:extLst>
              </p:cNvPr>
              <p:cNvSpPr>
                <a:spLocks noGrp="1" noRot="1" noChangeAspect="1" noMove="1" noResize="1" noEditPoints="1" noAdjustHandles="1" noChangeArrowheads="1" noChangeShapeType="1" noTextEdit="1"/>
              </p:cNvSpPr>
              <p:nvPr>
                <p:ph sz="quarter" idx="13"/>
              </p:nvPr>
            </p:nvSpPr>
            <p:spPr>
              <a:xfrm>
                <a:off x="838200" y="1565566"/>
                <a:ext cx="6738699" cy="4359746"/>
              </a:xfrm>
              <a:blipFill>
                <a:blip r:embed="rId3"/>
                <a:stretch>
                  <a:fillRect l="-753" t="-1163"/>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descr="Chart, line chart&#10;&#10;Description automatically generated">
            <a:extLst>
              <a:ext uri="{FF2B5EF4-FFF2-40B4-BE49-F238E27FC236}">
                <a16:creationId xmlns:a16="http://schemas.microsoft.com/office/drawing/2014/main" id="{1BC2599C-6B0E-B97F-94F3-CD894EBCE294}"/>
              </a:ext>
            </a:extLst>
          </p:cNvPr>
          <p:cNvPicPr>
            <a:picLocks noChangeAspect="1"/>
          </p:cNvPicPr>
          <p:nvPr/>
        </p:nvPicPr>
        <p:blipFill>
          <a:blip r:embed="rId4"/>
          <a:stretch>
            <a:fillRect/>
          </a:stretch>
        </p:blipFill>
        <p:spPr>
          <a:xfrm>
            <a:off x="7740638" y="41258"/>
            <a:ext cx="4261871" cy="2762115"/>
          </a:xfrm>
          <a:prstGeom prst="rect">
            <a:avLst/>
          </a:prstGeom>
        </p:spPr>
      </p:pic>
      <p:pic>
        <p:nvPicPr>
          <p:cNvPr id="5" name="Picture 4" descr="Chart, line chart&#10;&#10;Description automatically generated">
            <a:extLst>
              <a:ext uri="{FF2B5EF4-FFF2-40B4-BE49-F238E27FC236}">
                <a16:creationId xmlns:a16="http://schemas.microsoft.com/office/drawing/2014/main" id="{49F5D099-4D62-6007-AE61-18996F5E3D8E}"/>
              </a:ext>
            </a:extLst>
          </p:cNvPr>
          <p:cNvPicPr>
            <a:picLocks noChangeAspect="1"/>
          </p:cNvPicPr>
          <p:nvPr/>
        </p:nvPicPr>
        <p:blipFill>
          <a:blip r:embed="rId5"/>
          <a:stretch>
            <a:fillRect/>
          </a:stretch>
        </p:blipFill>
        <p:spPr>
          <a:xfrm>
            <a:off x="7740639" y="3422700"/>
            <a:ext cx="4261871" cy="2762115"/>
          </a:xfrm>
          <a:prstGeom prst="rect">
            <a:avLst/>
          </a:prstGeom>
        </p:spPr>
      </p:pic>
      <p:sp>
        <p:nvSpPr>
          <p:cNvPr id="8" name="TextBox 7">
            <a:extLst>
              <a:ext uri="{FF2B5EF4-FFF2-40B4-BE49-F238E27FC236}">
                <a16:creationId xmlns:a16="http://schemas.microsoft.com/office/drawing/2014/main" id="{0288BB2B-AE77-C1D8-BA15-A7AA0560DEF7}"/>
              </a:ext>
            </a:extLst>
          </p:cNvPr>
          <p:cNvSpPr txBox="1"/>
          <p:nvPr/>
        </p:nvSpPr>
        <p:spPr>
          <a:xfrm>
            <a:off x="7795840" y="2762739"/>
            <a:ext cx="4151465" cy="769441"/>
          </a:xfrm>
          <a:prstGeom prst="rect">
            <a:avLst/>
          </a:prstGeom>
          <a:noFill/>
        </p:spPr>
        <p:txBody>
          <a:bodyPr wrap="square" rtlCol="0">
            <a:spAutoFit/>
          </a:bodyPr>
          <a:lstStyle/>
          <a:p>
            <a:r>
              <a:rPr lang="en-US" sz="1100">
                <a:solidFill>
                  <a:srgbClr val="0303BD"/>
                </a:solidFill>
                <a:latin typeface="Times New Roman" panose="02020603050405020304" pitchFamily="18" charset="0"/>
                <a:cs typeface="Times New Roman" panose="02020603050405020304" pitchFamily="18" charset="0"/>
              </a:rPr>
              <a:t>Blue solid line denotes for a non-spinning (Schwarzschild) black hole</a:t>
            </a:r>
          </a:p>
          <a:p>
            <a:r>
              <a:rPr lang="en-US" sz="1100">
                <a:solidFill>
                  <a:schemeClr val="accent2">
                    <a:lumMod val="75000"/>
                  </a:schemeClr>
                </a:solidFill>
                <a:latin typeface="Times New Roman" panose="02020603050405020304" pitchFamily="18" charset="0"/>
                <a:cs typeface="Times New Roman" panose="02020603050405020304" pitchFamily="18" charset="0"/>
              </a:rPr>
              <a:t>Green dotted line denotes χ = 0.5</a:t>
            </a:r>
          </a:p>
          <a:p>
            <a:r>
              <a:rPr lang="en-US" sz="1100">
                <a:solidFill>
                  <a:srgbClr val="FF0000"/>
                </a:solidFill>
                <a:latin typeface="Times New Roman" panose="02020603050405020304" pitchFamily="18" charset="0"/>
                <a:cs typeface="Times New Roman" panose="02020603050405020304" pitchFamily="18" charset="0"/>
              </a:rPr>
              <a:t>Red dash-dot line signifies χ = 0.9, </a:t>
            </a:r>
          </a:p>
          <a:p>
            <a:r>
              <a:rPr lang="en-US" sz="1100">
                <a:solidFill>
                  <a:srgbClr val="7030A0"/>
                </a:solidFill>
                <a:latin typeface="Times New Roman" panose="02020603050405020304" pitchFamily="18" charset="0"/>
                <a:cs typeface="Times New Roman" panose="02020603050405020304" pitchFamily="18" charset="0"/>
              </a:rPr>
              <a:t>Purple dashed line signifies a maximally spinning black hole, χ = 1</a:t>
            </a:r>
            <a:endParaRPr lang="en-IN" sz="1100">
              <a:solidFill>
                <a:srgbClr val="7030A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9A176E-7246-A953-88EB-3CE877321E7D}"/>
              </a:ext>
            </a:extLst>
          </p:cNvPr>
          <p:cNvSpPr txBox="1"/>
          <p:nvPr/>
        </p:nvSpPr>
        <p:spPr>
          <a:xfrm>
            <a:off x="9350062" y="1538007"/>
            <a:ext cx="609600" cy="230832"/>
          </a:xfrm>
          <a:prstGeom prst="rect">
            <a:avLst/>
          </a:prstGeom>
          <a:noFill/>
        </p:spPr>
        <p:txBody>
          <a:bodyPr wrap="square" rtlCol="0">
            <a:spAutoFit/>
          </a:bodyPr>
          <a:lstStyle/>
          <a:p>
            <a:r>
              <a:rPr lang="en-IN" sz="900" dirty="0">
                <a:latin typeface="Times New Roman" panose="02020603050405020304" pitchFamily="18" charset="0"/>
                <a:cs typeface="Times New Roman" panose="02020603050405020304" pitchFamily="18" charset="0"/>
              </a:rPr>
              <a:t>Capture</a:t>
            </a:r>
          </a:p>
        </p:txBody>
      </p:sp>
      <p:sp>
        <p:nvSpPr>
          <p:cNvPr id="10" name="TextBox 9">
            <a:extLst>
              <a:ext uri="{FF2B5EF4-FFF2-40B4-BE49-F238E27FC236}">
                <a16:creationId xmlns:a16="http://schemas.microsoft.com/office/drawing/2014/main" id="{34417E0C-B37B-A710-BB27-4252C637EF06}"/>
              </a:ext>
            </a:extLst>
          </p:cNvPr>
          <p:cNvSpPr txBox="1"/>
          <p:nvPr/>
        </p:nvSpPr>
        <p:spPr>
          <a:xfrm>
            <a:off x="11267941" y="676625"/>
            <a:ext cx="734568" cy="230832"/>
          </a:xfrm>
          <a:prstGeom prst="rect">
            <a:avLst/>
          </a:prstGeom>
          <a:noFill/>
        </p:spPr>
        <p:txBody>
          <a:bodyPr wrap="square" rtlCol="0">
            <a:spAutoFit/>
          </a:bodyPr>
          <a:lstStyle/>
          <a:p>
            <a:r>
              <a:rPr lang="en-IN" sz="900" dirty="0">
                <a:latin typeface="Times New Roman" panose="02020603050405020304" pitchFamily="18" charset="0"/>
                <a:cs typeface="Times New Roman" panose="02020603050405020304" pitchFamily="18" charset="0"/>
              </a:rPr>
              <a:t>Disruption</a:t>
            </a:r>
          </a:p>
        </p:txBody>
      </p:sp>
      <p:sp>
        <p:nvSpPr>
          <p:cNvPr id="12" name="TextBox 11">
            <a:extLst>
              <a:ext uri="{FF2B5EF4-FFF2-40B4-BE49-F238E27FC236}">
                <a16:creationId xmlns:a16="http://schemas.microsoft.com/office/drawing/2014/main" id="{FA2592D3-86FC-A159-9606-B13924E56B1D}"/>
              </a:ext>
            </a:extLst>
          </p:cNvPr>
          <p:cNvSpPr txBox="1"/>
          <p:nvPr/>
        </p:nvSpPr>
        <p:spPr>
          <a:xfrm>
            <a:off x="10631812" y="2557269"/>
            <a:ext cx="1589638" cy="261610"/>
          </a:xfrm>
          <a:prstGeom prst="rect">
            <a:avLst/>
          </a:prstGeom>
          <a:noFill/>
        </p:spPr>
        <p:txBody>
          <a:bodyPr wrap="square">
            <a:spAutoFit/>
          </a:bodyPr>
          <a:lstStyle/>
          <a:p>
            <a:r>
              <a:rPr kumimoji="0" lang="en-US" sz="11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Singh &amp; </a:t>
            </a:r>
            <a:r>
              <a:rPr kumimoji="0" lang="en-US" sz="11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Kesden</a:t>
            </a:r>
            <a:r>
              <a:rPr kumimoji="0" lang="en-US" sz="11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(2023)</a:t>
            </a:r>
            <a:endParaRPr lang="en-IN" sz="11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C5B053-D6D3-D29B-4E6E-30D92F94CD7A}"/>
              </a:ext>
            </a:extLst>
          </p:cNvPr>
          <p:cNvSpPr txBox="1"/>
          <p:nvPr/>
        </p:nvSpPr>
        <p:spPr>
          <a:xfrm>
            <a:off x="10631812" y="5919765"/>
            <a:ext cx="1589638" cy="261610"/>
          </a:xfrm>
          <a:prstGeom prst="rect">
            <a:avLst/>
          </a:prstGeom>
          <a:noFill/>
        </p:spPr>
        <p:txBody>
          <a:bodyPr wrap="square">
            <a:spAutoFit/>
          </a:bodyPr>
          <a:lstStyle/>
          <a:p>
            <a:r>
              <a:rPr kumimoji="0" lang="en-US" sz="11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Singh &amp; </a:t>
            </a:r>
            <a:r>
              <a:rPr kumimoji="0" lang="en-US" sz="11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Kesden</a:t>
            </a:r>
            <a:r>
              <a:rPr kumimoji="0" lang="en-US" sz="11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(2023)</a:t>
            </a:r>
            <a:endParaRPr lang="en-IN"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59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a:xfrm>
            <a:off x="838199" y="247914"/>
            <a:ext cx="10515600" cy="1157575"/>
          </a:xfrm>
        </p:spPr>
        <p:txBody>
          <a:bodyPr>
            <a:normAutofit/>
          </a:bodyPr>
          <a:lstStyle/>
          <a:p>
            <a:r>
              <a:rPr lang="en-US" dirty="0">
                <a:latin typeface="Times New Roman" panose="02020603050405020304" pitchFamily="18" charset="0"/>
                <a:cs typeface="Times New Roman" panose="02020603050405020304" pitchFamily="18" charset="0"/>
              </a:rPr>
              <a:t>Loss cone dynamics</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14D41D22-A958-6645-A7C2-D08416C005F3}"/>
                  </a:ext>
                </a:extLst>
              </p:cNvPr>
              <p:cNvSpPr>
                <a:spLocks noGrp="1"/>
              </p:cNvSpPr>
              <p:nvPr>
                <p:ph sz="quarter" idx="13"/>
              </p:nvPr>
            </p:nvSpPr>
            <p:spPr>
              <a:xfrm>
                <a:off x="838199" y="1405489"/>
                <a:ext cx="7455409" cy="4611263"/>
              </a:xfrm>
            </p:spPr>
            <p:txBody>
              <a:bodyPr>
                <a:norm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Loss cone dynamics define the timescale for stars to be "refilled" into parabolic orbits, and we propose two approaches to refilling </a:t>
                </a:r>
                <a:r>
                  <a:rPr lang="en-IN" sz="1800" dirty="0">
                    <a:latin typeface="Times New Roman" panose="02020603050405020304" pitchFamily="18" charset="0"/>
                    <a:cs typeface="Times New Roman" panose="02020603050405020304" pitchFamily="18" charset="0"/>
                  </a:rPr>
                  <a:t>–</a:t>
                </a:r>
              </a:p>
              <a:p>
                <a:pPr marL="857250" lvl="1" indent="-342900"/>
                <a:r>
                  <a:rPr lang="en-IN" sz="1600" b="1" dirty="0">
                    <a:latin typeface="Times New Roman" panose="02020603050405020304" pitchFamily="18" charset="0"/>
                    <a:cs typeface="Times New Roman" panose="02020603050405020304" pitchFamily="18" charset="0"/>
                  </a:rPr>
                  <a:t>Inclination Preserving (IP): </a:t>
                </a:r>
                <a:r>
                  <a:rPr lang="en-IN" sz="1600" dirty="0">
                    <a:latin typeface="Times New Roman" panose="02020603050405020304" pitchFamily="18" charset="0"/>
                    <a:cs typeface="Times New Roman" panose="02020603050405020304" pitchFamily="18" charset="0"/>
                  </a:rPr>
                  <a:t>where refilling is inclination dependent</a:t>
                </a:r>
              </a:p>
              <a:p>
                <a:pPr marL="857250" lvl="1" indent="-342900"/>
                <a:r>
                  <a:rPr lang="en-IN" sz="1600" b="1" dirty="0">
                    <a:latin typeface="Times New Roman" panose="02020603050405020304" pitchFamily="18" charset="0"/>
                    <a:cs typeface="Times New Roman" panose="02020603050405020304" pitchFamily="18" charset="0"/>
                  </a:rPr>
                  <a:t>Inclination </a:t>
                </a:r>
                <a:r>
                  <a:rPr lang="en-IN" sz="1600" b="1" dirty="0" err="1">
                    <a:latin typeface="Times New Roman" panose="02020603050405020304" pitchFamily="18" charset="0"/>
                    <a:cs typeface="Times New Roman" panose="02020603050405020304" pitchFamily="18" charset="0"/>
                  </a:rPr>
                  <a:t>Isotropizing</a:t>
                </a:r>
                <a:r>
                  <a:rPr lang="en-IN" sz="1600" b="1" dirty="0">
                    <a:latin typeface="Times New Roman" panose="02020603050405020304" pitchFamily="18" charset="0"/>
                    <a:cs typeface="Times New Roman" panose="02020603050405020304" pitchFamily="18" charset="0"/>
                  </a:rPr>
                  <a:t> (ISO):</a:t>
                </a:r>
                <a:r>
                  <a:rPr lang="en-IN" sz="1600" dirty="0">
                    <a:latin typeface="Times New Roman" panose="02020603050405020304" pitchFamily="18" charset="0"/>
                    <a:cs typeface="Times New Roman" panose="02020603050405020304" pitchFamily="18" charset="0"/>
                  </a:rPr>
                  <a:t> where refilling is </a:t>
                </a:r>
                <a:r>
                  <a:rPr lang="en-IN" sz="1600" dirty="0" err="1">
                    <a:latin typeface="Times New Roman" panose="02020603050405020304" pitchFamily="18" charset="0"/>
                    <a:cs typeface="Times New Roman" panose="02020603050405020304" pitchFamily="18" charset="0"/>
                  </a:rPr>
                  <a:t>isotropized</a:t>
                </a:r>
                <a:endParaRPr lang="en-IN" sz="1600" dirty="0">
                  <a:latin typeface="Times New Roman" panose="02020603050405020304" pitchFamily="18" charset="0"/>
                  <a:cs typeface="Times New Roman" panose="02020603050405020304" pitchFamily="18" charset="0"/>
                </a:endParaRPr>
              </a:p>
              <a:p>
                <a:pPr marL="857250" lvl="1" indent="-342900"/>
                <a:endParaRPr lang="en-IN"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IP</a:t>
                </a:r>
                <a:r>
                  <a:rPr lang="en-US" sz="1800" dirty="0"/>
                  <a:t> </a:t>
                </a:r>
                <a14:m>
                  <m:oMath xmlns:m="http://schemas.openxmlformats.org/officeDocument/2006/math">
                    <m:acc>
                      <m:accPr>
                        <m:chr m:val="̃"/>
                        <m:ctrlPr>
                          <a:rPr lang="en-US" sz="1800" b="1" i="1" smtClean="0">
                            <a:latin typeface="Cambria Math" panose="02040503050406030204" pitchFamily="18" charset="0"/>
                          </a:rPr>
                        </m:ctrlPr>
                      </m:accPr>
                      <m:e>
                        <m:sSub>
                          <m:sSubPr>
                            <m:ctrlPr>
                              <a:rPr lang="en-IN" sz="1800" b="1" i="1">
                                <a:latin typeface="Cambria Math" panose="02040503050406030204" pitchFamily="18" charset="0"/>
                                <a:cs typeface="Times New Roman" panose="02020603050405020304" pitchFamily="18" charset="0"/>
                              </a:rPr>
                            </m:ctrlPr>
                          </m:sSubPr>
                          <m:e>
                            <m:r>
                              <a:rPr lang="en-IN" sz="1800" b="1" i="1">
                                <a:latin typeface="Cambria Math" panose="02040503050406030204" pitchFamily="18" charset="0"/>
                                <a:cs typeface="Times New Roman" panose="02020603050405020304" pitchFamily="18" charset="0"/>
                              </a:rPr>
                              <m:t>𝑳</m:t>
                            </m:r>
                          </m:e>
                          <m:sub>
                            <m:r>
                              <a:rPr lang="en-IN" sz="1800" b="1" i="1">
                                <a:latin typeface="Cambria Math" panose="02040503050406030204" pitchFamily="18" charset="0"/>
                                <a:cs typeface="Times New Roman" panose="02020603050405020304" pitchFamily="18" charset="0"/>
                              </a:rPr>
                              <m:t>𝟎</m:t>
                            </m:r>
                          </m:sub>
                        </m:sSub>
                      </m:e>
                    </m:acc>
                  </m:oMath>
                </a14:m>
                <a:r>
                  <a:rPr lang="en-IN" sz="1800" b="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is set by the larger of capture and disruption bounds. (inclination dependent)</a:t>
                </a:r>
              </a:p>
              <a:p>
                <a:pPr marL="342900" indent="-342900">
                  <a:buFont typeface="Arial" panose="020B0604020202020204" pitchFamily="34" charset="0"/>
                  <a:buChar char="•"/>
                </a:pPr>
                <a:endParaRPr lang="en-IN" sz="18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1800" b="1" dirty="0">
                    <a:latin typeface="Times New Roman" panose="02020603050405020304" pitchFamily="18" charset="0"/>
                    <a:cs typeface="Times New Roman" panose="02020603050405020304" pitchFamily="18" charset="0"/>
                  </a:rPr>
                  <a:t>ISO </a:t>
                </a:r>
                <a14:m>
                  <m:oMath xmlns:m="http://schemas.openxmlformats.org/officeDocument/2006/math">
                    <m:acc>
                      <m:accPr>
                        <m:chr m:val="̃"/>
                        <m:ctrlPr>
                          <a:rPr lang="en-US" sz="1800" b="1" i="1">
                            <a:latin typeface="Cambria Math" panose="02040503050406030204" pitchFamily="18" charset="0"/>
                          </a:rPr>
                        </m:ctrlPr>
                      </m:accPr>
                      <m:e>
                        <m:sSub>
                          <m:sSubPr>
                            <m:ctrlPr>
                              <a:rPr lang="en-IN" sz="1800" b="1" i="1">
                                <a:latin typeface="Cambria Math" panose="02040503050406030204" pitchFamily="18" charset="0"/>
                                <a:cs typeface="Times New Roman" panose="02020603050405020304" pitchFamily="18" charset="0"/>
                              </a:rPr>
                            </m:ctrlPr>
                          </m:sSubPr>
                          <m:e>
                            <m:r>
                              <a:rPr lang="en-IN" sz="1800" b="1" i="1">
                                <a:latin typeface="Cambria Math" panose="02040503050406030204" pitchFamily="18" charset="0"/>
                                <a:cs typeface="Times New Roman" panose="02020603050405020304" pitchFamily="18" charset="0"/>
                              </a:rPr>
                              <m:t>𝑳</m:t>
                            </m:r>
                          </m:e>
                          <m:sub>
                            <m:r>
                              <a:rPr lang="en-IN" sz="1800" b="1" i="1">
                                <a:latin typeface="Cambria Math" panose="02040503050406030204" pitchFamily="18" charset="0"/>
                                <a:cs typeface="Times New Roman" panose="02020603050405020304" pitchFamily="18" charset="0"/>
                              </a:rPr>
                              <m:t>𝟎</m:t>
                            </m:r>
                          </m:sub>
                        </m:sSub>
                      </m:e>
                    </m:acc>
                  </m:oMath>
                </a14:m>
                <a:r>
                  <a:rPr lang="en-IN" sz="1800" dirty="0">
                    <a:latin typeface="Times New Roman" panose="02020603050405020304" pitchFamily="18" charset="0"/>
                    <a:cs typeface="Times New Roman" panose="02020603050405020304" pitchFamily="18" charset="0"/>
                  </a:rPr>
                  <a:t> is constant. (flat in </a:t>
                </a:r>
                <a14:m>
                  <m:oMath xmlns:m="http://schemas.openxmlformats.org/officeDocument/2006/math">
                    <m:func>
                      <m:funcPr>
                        <m:ctrlPr>
                          <a:rPr lang="en-US" sz="1800" i="1" dirty="0" smtClean="0">
                            <a:latin typeface="Cambria Math" panose="02040503050406030204" pitchFamily="18" charset="0"/>
                            <a:cs typeface="Times New Roman" panose="02020603050405020304" pitchFamily="18" charset="0"/>
                          </a:rPr>
                        </m:ctrlPr>
                      </m:funcPr>
                      <m:fName>
                        <m:r>
                          <m:rPr>
                            <m:sty m:val="p"/>
                          </m:rPr>
                          <a:rPr lang="en-US" sz="1800" i="0" dirty="0" smtClean="0">
                            <a:latin typeface="Cambria Math" panose="02040503050406030204" pitchFamily="18" charset="0"/>
                            <a:cs typeface="Times New Roman" panose="02020603050405020304" pitchFamily="18" charset="0"/>
                          </a:rPr>
                          <m:t>cos</m:t>
                        </m:r>
                      </m:fName>
                      <m:e>
                        <m:r>
                          <a:rPr lang="en-US" sz="1800" i="1" dirty="0" smtClean="0">
                            <a:latin typeface="Cambria Math" panose="02040503050406030204" pitchFamily="18" charset="0"/>
                            <a:ea typeface="Cambria Math" panose="02040503050406030204" pitchFamily="18" charset="0"/>
                            <a:cs typeface="Times New Roman" panose="02020603050405020304" pitchFamily="18" charset="0"/>
                          </a:rPr>
                          <m:t>𝜄</m:t>
                        </m:r>
                      </m:e>
                    </m:func>
                  </m:oMath>
                </a14:m>
                <a:r>
                  <a:rPr lang="en-IN" sz="18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IN"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Below </a:t>
                </a:r>
                <a14:m>
                  <m:oMath xmlns:m="http://schemas.openxmlformats.org/officeDocument/2006/math">
                    <m:acc>
                      <m:accPr>
                        <m:chr m:val="̃"/>
                        <m:ctrlPr>
                          <a:rPr lang="en-US" sz="1800" i="1">
                            <a:latin typeface="Cambria Math" panose="02040503050406030204" pitchFamily="18" charset="0"/>
                          </a:rPr>
                        </m:ctrlPr>
                      </m:accPr>
                      <m:e>
                        <m:sSub>
                          <m:sSubPr>
                            <m:ctrlPr>
                              <a:rPr lang="en-IN" sz="1800" i="1">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𝐿</m:t>
                            </m:r>
                          </m:e>
                          <m:sub>
                            <m:r>
                              <a:rPr lang="en-IN" sz="1800" i="1">
                                <a:latin typeface="Cambria Math" panose="02040503050406030204" pitchFamily="18" charset="0"/>
                                <a:cs typeface="Times New Roman" panose="02020603050405020304" pitchFamily="18" charset="0"/>
                              </a:rPr>
                              <m:t>0</m:t>
                            </m:r>
                          </m:sub>
                        </m:sSub>
                      </m:e>
                    </m:acc>
                  </m:oMath>
                </a14:m>
                <a:r>
                  <a:rPr lang="en-IN" sz="1800" dirty="0">
                    <a:latin typeface="Times New Roman" panose="02020603050405020304" pitchFamily="18" charset="0"/>
                    <a:cs typeface="Times New Roman" panose="02020603050405020304" pitchFamily="18" charset="0"/>
                  </a:rPr>
                  <a:t>, no stars occupy or get refilled into orbits. Thus, we obtain a lower bound </a:t>
                </a:r>
                <a14:m>
                  <m:oMath xmlns:m="http://schemas.openxmlformats.org/officeDocument/2006/math">
                    <m:sSubSup>
                      <m:sSubSupPr>
                        <m:ctrlPr>
                          <a:rPr lang="en-IN" sz="1800" i="1">
                            <a:latin typeface="Cambria Math" panose="02040503050406030204" pitchFamily="18" charset="0"/>
                            <a:cs typeface="Times New Roman" panose="02020603050405020304" pitchFamily="18" charset="0"/>
                          </a:rPr>
                        </m:ctrlPr>
                      </m:sSubSupPr>
                      <m:e>
                        <m:acc>
                          <m:accPr>
                            <m:chr m:val="̃"/>
                            <m:ctrlPr>
                              <a:rPr lang="en-IN" sz="1800" i="1">
                                <a:latin typeface="Cambria Math" panose="02040503050406030204" pitchFamily="18" charset="0"/>
                                <a:cs typeface="Times New Roman" panose="02020603050405020304" pitchFamily="18" charset="0"/>
                              </a:rPr>
                            </m:ctrlPr>
                          </m:accPr>
                          <m:e>
                            <m:r>
                              <a:rPr lang="en-IN" sz="1800" i="1">
                                <a:latin typeface="Cambria Math" panose="02040503050406030204" pitchFamily="18" charset="0"/>
                                <a:cs typeface="Times New Roman" panose="02020603050405020304" pitchFamily="18" charset="0"/>
                              </a:rPr>
                              <m:t>𝐿</m:t>
                            </m:r>
                          </m:e>
                        </m:acc>
                      </m:e>
                      <m:sub>
                        <m:r>
                          <a:rPr lang="en-IN" sz="1800" i="1">
                            <a:latin typeface="Cambria Math" panose="02040503050406030204" pitchFamily="18" charset="0"/>
                            <a:cs typeface="Times New Roman" panose="02020603050405020304" pitchFamily="18" charset="0"/>
                          </a:rPr>
                          <m:t>0</m:t>
                        </m:r>
                      </m:sub>
                      <m:sup>
                        <m:r>
                          <a:rPr lang="en-IN" sz="1800" i="1">
                            <a:latin typeface="Cambria Math" panose="02040503050406030204" pitchFamily="18" charset="0"/>
                            <a:cs typeface="Times New Roman" panose="02020603050405020304" pitchFamily="18" charset="0"/>
                          </a:rPr>
                          <m:t>2</m:t>
                        </m:r>
                      </m:sup>
                    </m:sSubSup>
                  </m:oMath>
                </a14:m>
                <a:r>
                  <a:rPr lang="en-IN" sz="1800" dirty="0">
                    <a:latin typeface="Times New Roman" panose="02020603050405020304" pitchFamily="18" charset="0"/>
                    <a:cs typeface="Times New Roman" panose="02020603050405020304" pitchFamily="18" charset="0"/>
                  </a:rPr>
                  <a:t> for our phase space of inclinations and angular momenta.</a:t>
                </a:r>
              </a:p>
              <a:p>
                <a:pPr marL="342900" indent="-342900">
                  <a:buFont typeface="Arial" panose="020B0604020202020204" pitchFamily="34" charset="0"/>
                  <a:buChar char="•"/>
                </a:pPr>
                <a:endParaRPr lang="en-IN"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Further away from </a:t>
                </a:r>
                <a14:m>
                  <m:oMath xmlns:m="http://schemas.openxmlformats.org/officeDocument/2006/math">
                    <m:acc>
                      <m:accPr>
                        <m:chr m:val="̃"/>
                        <m:ctrlPr>
                          <a:rPr lang="en-US" sz="1800" i="1">
                            <a:latin typeface="Cambria Math" panose="02040503050406030204" pitchFamily="18" charset="0"/>
                          </a:rPr>
                        </m:ctrlPr>
                      </m:accPr>
                      <m:e>
                        <m:sSub>
                          <m:sSubPr>
                            <m:ctrlPr>
                              <a:rPr lang="en-IN" sz="1800" i="1">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𝐿</m:t>
                            </m:r>
                          </m:e>
                          <m:sub>
                            <m:r>
                              <a:rPr lang="en-IN" sz="1800" i="1">
                                <a:latin typeface="Cambria Math" panose="02040503050406030204" pitchFamily="18" charset="0"/>
                                <a:cs typeface="Times New Roman" panose="02020603050405020304" pitchFamily="18" charset="0"/>
                              </a:rPr>
                              <m:t>0</m:t>
                            </m:r>
                          </m:sub>
                        </m:sSub>
                      </m:e>
                    </m:acc>
                  </m:oMath>
                </a14:m>
                <a:r>
                  <a:rPr lang="en-US" sz="1800" dirty="0">
                    <a:latin typeface="Times New Roman" panose="02020603050405020304" pitchFamily="18" charset="0"/>
                    <a:cs typeface="Times New Roman" panose="02020603050405020304" pitchFamily="18" charset="0"/>
                  </a:rPr>
                  <a:t>, orbits are refilled more efficiently.</a:t>
                </a:r>
              </a:p>
            </p:txBody>
          </p:sp>
        </mc:Choice>
        <mc:Fallback>
          <p:sp>
            <p:nvSpPr>
              <p:cNvPr id="7" name="Content Placeholder 6">
                <a:extLst>
                  <a:ext uri="{FF2B5EF4-FFF2-40B4-BE49-F238E27FC236}">
                    <a16:creationId xmlns:a16="http://schemas.microsoft.com/office/drawing/2014/main" id="{14D41D22-A958-6645-A7C2-D08416C005F3}"/>
                  </a:ext>
                </a:extLst>
              </p:cNvPr>
              <p:cNvSpPr>
                <a:spLocks noGrp="1" noRot="1" noChangeAspect="1" noMove="1" noResize="1" noEditPoints="1" noAdjustHandles="1" noChangeArrowheads="1" noChangeShapeType="1" noTextEdit="1"/>
              </p:cNvSpPr>
              <p:nvPr>
                <p:ph sz="quarter" idx="13"/>
              </p:nvPr>
            </p:nvSpPr>
            <p:spPr>
              <a:xfrm>
                <a:off x="838199" y="1405489"/>
                <a:ext cx="7455409" cy="4611263"/>
              </a:xfrm>
              <a:blipFill>
                <a:blip r:embed="rId2"/>
                <a:stretch>
                  <a:fillRect l="-509" t="-1099"/>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7" name="Google Shape;182;p24">
            <a:extLst>
              <a:ext uri="{FF2B5EF4-FFF2-40B4-BE49-F238E27FC236}">
                <a16:creationId xmlns:a16="http://schemas.microsoft.com/office/drawing/2014/main" id="{81275A82-181D-DF64-284F-5A4D5190039D}"/>
              </a:ext>
            </a:extLst>
          </p:cNvPr>
          <p:cNvCxnSpPr>
            <a:cxnSpLocks/>
          </p:cNvCxnSpPr>
          <p:nvPr/>
        </p:nvCxnSpPr>
        <p:spPr>
          <a:xfrm>
            <a:off x="11080810" y="1326947"/>
            <a:ext cx="694026" cy="1956788"/>
          </a:xfrm>
          <a:prstGeom prst="straightConnector1">
            <a:avLst/>
          </a:prstGeom>
          <a:noFill/>
          <a:ln w="152400" cap="flat" cmpd="sng">
            <a:solidFill>
              <a:schemeClr val="bg1">
                <a:lumMod val="75000"/>
              </a:schemeClr>
            </a:solidFill>
            <a:prstDash val="solid"/>
            <a:round/>
            <a:headEnd type="none" w="med" len="med"/>
            <a:tailEnd type="none" w="med" len="med"/>
          </a:ln>
        </p:spPr>
      </p:cxnSp>
      <p:cxnSp>
        <p:nvCxnSpPr>
          <p:cNvPr id="28" name="Google Shape;183;p24">
            <a:extLst>
              <a:ext uri="{FF2B5EF4-FFF2-40B4-BE49-F238E27FC236}">
                <a16:creationId xmlns:a16="http://schemas.microsoft.com/office/drawing/2014/main" id="{222B882A-B85A-2AB9-2493-388D302DA8CD}"/>
              </a:ext>
            </a:extLst>
          </p:cNvPr>
          <p:cNvCxnSpPr>
            <a:cxnSpLocks/>
          </p:cNvCxnSpPr>
          <p:nvPr/>
        </p:nvCxnSpPr>
        <p:spPr>
          <a:xfrm>
            <a:off x="11085404" y="1328348"/>
            <a:ext cx="669264" cy="1973753"/>
          </a:xfrm>
          <a:prstGeom prst="straightConnector1">
            <a:avLst/>
          </a:prstGeom>
          <a:noFill/>
          <a:ln w="28575" cap="flat" cmpd="sng">
            <a:solidFill>
              <a:srgbClr val="38761D"/>
            </a:solidFill>
            <a:prstDash val="solid"/>
            <a:round/>
            <a:headEnd type="none" w="med" len="med"/>
            <a:tailEnd type="none" w="med" len="med"/>
          </a:ln>
        </p:spPr>
      </p:cxnSp>
      <p:cxnSp>
        <p:nvCxnSpPr>
          <p:cNvPr id="29" name="Google Shape;187;p24">
            <a:extLst>
              <a:ext uri="{FF2B5EF4-FFF2-40B4-BE49-F238E27FC236}">
                <a16:creationId xmlns:a16="http://schemas.microsoft.com/office/drawing/2014/main" id="{6888853E-B198-BA73-4A7C-351FA4D3F373}"/>
              </a:ext>
            </a:extLst>
          </p:cNvPr>
          <p:cNvCxnSpPr>
            <a:cxnSpLocks/>
          </p:cNvCxnSpPr>
          <p:nvPr/>
        </p:nvCxnSpPr>
        <p:spPr>
          <a:xfrm>
            <a:off x="9520189" y="1339291"/>
            <a:ext cx="1278875" cy="1970645"/>
          </a:xfrm>
          <a:prstGeom prst="straightConnector1">
            <a:avLst/>
          </a:prstGeom>
          <a:noFill/>
          <a:ln w="28575" cap="flat" cmpd="sng">
            <a:solidFill>
              <a:srgbClr val="0000FF"/>
            </a:solidFill>
            <a:prstDash val="solid"/>
            <a:round/>
            <a:headEnd type="none" w="med" len="med"/>
            <a:tailEnd type="none" w="med" len="med"/>
          </a:ln>
        </p:spPr>
      </p:cxnSp>
      <p:cxnSp>
        <p:nvCxnSpPr>
          <p:cNvPr id="30" name="Google Shape;188;p24">
            <a:extLst>
              <a:ext uri="{FF2B5EF4-FFF2-40B4-BE49-F238E27FC236}">
                <a16:creationId xmlns:a16="http://schemas.microsoft.com/office/drawing/2014/main" id="{21A9A006-3163-0B81-5AD7-1F814588DE43}"/>
              </a:ext>
            </a:extLst>
          </p:cNvPr>
          <p:cNvCxnSpPr>
            <a:cxnSpLocks/>
          </p:cNvCxnSpPr>
          <p:nvPr/>
        </p:nvCxnSpPr>
        <p:spPr>
          <a:xfrm>
            <a:off x="8831990" y="1324733"/>
            <a:ext cx="484225" cy="1977368"/>
          </a:xfrm>
          <a:prstGeom prst="straightConnector1">
            <a:avLst/>
          </a:prstGeom>
          <a:ln w="28575">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1" name="Google Shape;189;p24">
            <a:extLst>
              <a:ext uri="{FF2B5EF4-FFF2-40B4-BE49-F238E27FC236}">
                <a16:creationId xmlns:a16="http://schemas.microsoft.com/office/drawing/2014/main" id="{F33846C7-6C6A-4807-B60D-E8B85578924E}"/>
              </a:ext>
            </a:extLst>
          </p:cNvPr>
          <p:cNvSpPr txBox="1"/>
          <p:nvPr/>
        </p:nvSpPr>
        <p:spPr>
          <a:xfrm>
            <a:off x="11657944" y="1967964"/>
            <a:ext cx="844535" cy="430847"/>
          </a:xfrm>
          <a:prstGeom prst="rect">
            <a:avLst/>
          </a:prstGeom>
          <a:noFill/>
          <a:ln>
            <a:noFill/>
          </a:ln>
        </p:spPr>
        <p:txBody>
          <a:bodyPr spcFirstLastPara="1" wrap="square" lIns="121900" tIns="121900" rIns="121900" bIns="121900" anchor="t" anchorCtr="0">
            <a:spAutoFit/>
          </a:bodyPr>
          <a:lstStyle/>
          <a:p>
            <a:r>
              <a:rPr lang="en" sz="1200" dirty="0">
                <a:latin typeface="Cambria" panose="02040503050406030204" pitchFamily="18" charset="0"/>
                <a:ea typeface="Cambria" panose="02040503050406030204" pitchFamily="18" charset="0"/>
              </a:rPr>
              <a:t>L</a:t>
            </a:r>
            <a:r>
              <a:rPr lang="en" sz="1200" baseline="30000" dirty="0">
                <a:latin typeface="Cambria" panose="02040503050406030204" pitchFamily="18" charset="0"/>
                <a:ea typeface="Cambria" panose="02040503050406030204" pitchFamily="18" charset="0"/>
              </a:rPr>
              <a:t>2</a:t>
            </a:r>
            <a:r>
              <a:rPr lang="en" sz="1200" dirty="0">
                <a:latin typeface="Cambria" panose="02040503050406030204" pitchFamily="18" charset="0"/>
                <a:ea typeface="Cambria" panose="02040503050406030204" pitchFamily="18" charset="0"/>
              </a:rPr>
              <a:t>/M</a:t>
            </a:r>
            <a:r>
              <a:rPr lang="en" sz="1200" baseline="30000" dirty="0">
                <a:latin typeface="Cambria" panose="02040503050406030204" pitchFamily="18" charset="0"/>
                <a:ea typeface="Cambria" panose="02040503050406030204" pitchFamily="18" charset="0"/>
              </a:rPr>
              <a:t>2</a:t>
            </a:r>
            <a:endParaRPr sz="1200" baseline="30000" dirty="0">
              <a:latin typeface="Cambria" panose="02040503050406030204" pitchFamily="18" charset="0"/>
              <a:ea typeface="Cambria" panose="02040503050406030204" pitchFamily="18" charset="0"/>
            </a:endParaRPr>
          </a:p>
        </p:txBody>
      </p:sp>
      <p:sp>
        <p:nvSpPr>
          <p:cNvPr id="32" name="Google Shape;190;p24">
            <a:extLst>
              <a:ext uri="{FF2B5EF4-FFF2-40B4-BE49-F238E27FC236}">
                <a16:creationId xmlns:a16="http://schemas.microsoft.com/office/drawing/2014/main" id="{EA63AE30-2262-0249-C4ED-8844D07FD58C}"/>
              </a:ext>
            </a:extLst>
          </p:cNvPr>
          <p:cNvSpPr txBox="1"/>
          <p:nvPr/>
        </p:nvSpPr>
        <p:spPr>
          <a:xfrm>
            <a:off x="8031897" y="1703153"/>
            <a:ext cx="561428" cy="415458"/>
          </a:xfrm>
          <a:prstGeom prst="rect">
            <a:avLst/>
          </a:prstGeom>
          <a:noFill/>
          <a:ln>
            <a:noFill/>
          </a:ln>
        </p:spPr>
        <p:txBody>
          <a:bodyPr spcFirstLastPara="1" wrap="square" lIns="121900" tIns="121900" rIns="121900" bIns="121900" anchor="t" anchorCtr="0">
            <a:spAutoFit/>
          </a:bodyPr>
          <a:lstStyle/>
          <a:p>
            <a:r>
              <a:rPr lang="en-IN" sz="1100" dirty="0">
                <a:latin typeface="Cambria" panose="02040503050406030204" pitchFamily="18" charset="0"/>
                <a:ea typeface="Cambria" panose="02040503050406030204" pitchFamily="18" charset="0"/>
              </a:rPr>
              <a:t>c</a:t>
            </a:r>
            <a:r>
              <a:rPr lang="en" sz="1100" dirty="0">
                <a:latin typeface="Cambria" panose="02040503050406030204" pitchFamily="18" charset="0"/>
                <a:ea typeface="Cambria" panose="02040503050406030204" pitchFamily="18" charset="0"/>
              </a:rPr>
              <a:t>os </a:t>
            </a:r>
            <a:r>
              <a:rPr lang="el-GR" sz="1100" dirty="0">
                <a:latin typeface="Cambria" panose="02040503050406030204" pitchFamily="18" charset="0"/>
                <a:ea typeface="Cambria" panose="02040503050406030204" pitchFamily="18" charset="0"/>
              </a:rPr>
              <a:t>ι</a:t>
            </a:r>
            <a:endParaRPr sz="1100" dirty="0">
              <a:latin typeface="Cambria" panose="02040503050406030204" pitchFamily="18" charset="0"/>
              <a:ea typeface="Cambria" panose="02040503050406030204" pitchFamily="18" charset="0"/>
            </a:endParaRPr>
          </a:p>
        </p:txBody>
      </p:sp>
      <p:cxnSp>
        <p:nvCxnSpPr>
          <p:cNvPr id="33" name="Straight Connector 32">
            <a:extLst>
              <a:ext uri="{FF2B5EF4-FFF2-40B4-BE49-F238E27FC236}">
                <a16:creationId xmlns:a16="http://schemas.microsoft.com/office/drawing/2014/main" id="{2718A468-E314-03E7-AF2B-9890DD422A77}"/>
              </a:ext>
            </a:extLst>
          </p:cNvPr>
          <p:cNvCxnSpPr>
            <a:cxnSpLocks/>
          </p:cNvCxnSpPr>
          <p:nvPr/>
        </p:nvCxnSpPr>
        <p:spPr>
          <a:xfrm flipH="1">
            <a:off x="8525302" y="1320647"/>
            <a:ext cx="3435050" cy="54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BDA23E9-00E9-B57F-F6C2-C2FB3407878B}"/>
              </a:ext>
            </a:extLst>
          </p:cNvPr>
          <p:cNvCxnSpPr>
            <a:cxnSpLocks/>
          </p:cNvCxnSpPr>
          <p:nvPr/>
        </p:nvCxnSpPr>
        <p:spPr>
          <a:xfrm flipH="1">
            <a:off x="8525302" y="3294267"/>
            <a:ext cx="3345785" cy="783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2DF21E48-DB3F-F57E-B840-F84B4669CEEC}"/>
              </a:ext>
            </a:extLst>
          </p:cNvPr>
          <p:cNvCxnSpPr>
            <a:cxnSpLocks/>
          </p:cNvCxnSpPr>
          <p:nvPr/>
        </p:nvCxnSpPr>
        <p:spPr>
          <a:xfrm>
            <a:off x="8536621" y="2302056"/>
            <a:ext cx="3655379" cy="3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696D128D-FF0D-6413-A734-DCDA4CD1FFA4}"/>
              </a:ext>
            </a:extLst>
          </p:cNvPr>
          <p:cNvCxnSpPr>
            <a:cxnSpLocks/>
          </p:cNvCxnSpPr>
          <p:nvPr/>
        </p:nvCxnSpPr>
        <p:spPr>
          <a:xfrm>
            <a:off x="8527723" y="840599"/>
            <a:ext cx="0" cy="29956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AE832FC-F9BB-847F-3612-DA9FF7F94381}"/>
              </a:ext>
            </a:extLst>
          </p:cNvPr>
          <p:cNvSpPr txBox="1"/>
          <p:nvPr/>
        </p:nvSpPr>
        <p:spPr>
          <a:xfrm>
            <a:off x="8208030" y="1190079"/>
            <a:ext cx="471827" cy="261610"/>
          </a:xfrm>
          <a:prstGeom prst="rect">
            <a:avLst/>
          </a:prstGeom>
          <a:noFill/>
        </p:spPr>
        <p:txBody>
          <a:bodyPr wrap="square" rtlCol="0">
            <a:spAutoFit/>
          </a:bodyPr>
          <a:lstStyle/>
          <a:p>
            <a:r>
              <a:rPr lang="en-IN" sz="1100" dirty="0">
                <a:latin typeface="Cambria" panose="02040503050406030204" pitchFamily="18" charset="0"/>
                <a:ea typeface="Cambria" panose="02040503050406030204" pitchFamily="18" charset="0"/>
              </a:rPr>
              <a:t>+1</a:t>
            </a:r>
          </a:p>
        </p:txBody>
      </p:sp>
      <p:sp>
        <p:nvSpPr>
          <p:cNvPr id="38" name="TextBox 37">
            <a:extLst>
              <a:ext uri="{FF2B5EF4-FFF2-40B4-BE49-F238E27FC236}">
                <a16:creationId xmlns:a16="http://schemas.microsoft.com/office/drawing/2014/main" id="{6BC3980D-D048-09C4-1BD1-45134ED1FDF8}"/>
              </a:ext>
            </a:extLst>
          </p:cNvPr>
          <p:cNvSpPr txBox="1"/>
          <p:nvPr/>
        </p:nvSpPr>
        <p:spPr>
          <a:xfrm>
            <a:off x="8273154" y="3157274"/>
            <a:ext cx="471827" cy="261610"/>
          </a:xfrm>
          <a:prstGeom prst="rect">
            <a:avLst/>
          </a:prstGeom>
          <a:noFill/>
        </p:spPr>
        <p:txBody>
          <a:bodyPr wrap="square" rtlCol="0">
            <a:spAutoFit/>
          </a:bodyPr>
          <a:lstStyle/>
          <a:p>
            <a:r>
              <a:rPr lang="en-IN" sz="11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756B722-4391-E7D4-FFA5-1008514BAEF3}"/>
                  </a:ext>
                </a:extLst>
              </p:cNvPr>
              <p:cNvSpPr txBox="1"/>
              <p:nvPr/>
            </p:nvSpPr>
            <p:spPr>
              <a:xfrm>
                <a:off x="11323470" y="3293729"/>
                <a:ext cx="902737" cy="268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100" i="1" dirty="0" smtClean="0">
                              <a:latin typeface="Cambria Math" panose="02040503050406030204" pitchFamily="18" charset="0"/>
                              <a:ea typeface="Cambria" panose="02040503050406030204" pitchFamily="18" charset="0"/>
                            </a:rPr>
                          </m:ctrlPr>
                        </m:sSubSupPr>
                        <m:e>
                          <m:r>
                            <a:rPr lang="en-IN" sz="1100" b="0" i="1" dirty="0" smtClean="0">
                              <a:latin typeface="Cambria Math" panose="02040503050406030204" pitchFamily="18" charset="0"/>
                              <a:ea typeface="Cambria" panose="02040503050406030204" pitchFamily="18" charset="0"/>
                            </a:rPr>
                            <m:t>𝐿</m:t>
                          </m:r>
                        </m:e>
                        <m:sub>
                          <m:r>
                            <a:rPr lang="en-IN" sz="1100" b="0" i="1" dirty="0" smtClean="0">
                              <a:latin typeface="Cambria Math" panose="02040503050406030204" pitchFamily="18" charset="0"/>
                              <a:ea typeface="Cambria" panose="02040503050406030204" pitchFamily="18" charset="0"/>
                            </a:rPr>
                            <m:t>𝑑</m:t>
                          </m:r>
                        </m:sub>
                        <m:sup>
                          <m:r>
                            <a:rPr lang="en-IN" sz="1100" b="0" i="1" dirty="0" smtClean="0">
                              <a:latin typeface="Cambria Math" panose="02040503050406030204" pitchFamily="18" charset="0"/>
                              <a:ea typeface="Cambria" panose="02040503050406030204" pitchFamily="18" charset="0"/>
                            </a:rPr>
                            <m:t>2</m:t>
                          </m:r>
                        </m:sup>
                      </m:sSubSup>
                      <m:r>
                        <a:rPr lang="en-IN" sz="1100" i="1" dirty="0">
                          <a:latin typeface="Cambria Math" panose="02040503050406030204" pitchFamily="18" charset="0"/>
                          <a:ea typeface="Cambria" panose="02040503050406030204" pitchFamily="18" charset="0"/>
                        </a:rPr>
                        <m:t>/</m:t>
                      </m:r>
                      <m:r>
                        <a:rPr lang="en-IN" sz="1100" i="1" dirty="0">
                          <a:latin typeface="Cambria Math" panose="02040503050406030204" pitchFamily="18" charset="0"/>
                          <a:ea typeface="Cambria" panose="02040503050406030204" pitchFamily="18" charset="0"/>
                        </a:rPr>
                        <m:t>𝑀</m:t>
                      </m:r>
                      <m:r>
                        <a:rPr lang="en-IN" sz="1100" i="1" baseline="30000" dirty="0">
                          <a:latin typeface="Cambria Math" panose="02040503050406030204" pitchFamily="18" charset="0"/>
                          <a:ea typeface="Cambria" panose="02040503050406030204" pitchFamily="18" charset="0"/>
                        </a:rPr>
                        <m:t>2</m:t>
                      </m:r>
                    </m:oMath>
                  </m:oMathPara>
                </a14:m>
                <a:endParaRPr lang="en-IN" sz="1100" baseline="30000" dirty="0">
                  <a:latin typeface="Cambria" panose="02040503050406030204" pitchFamily="18" charset="0"/>
                  <a:ea typeface="Cambria" panose="02040503050406030204" pitchFamily="18" charset="0"/>
                </a:endParaRPr>
              </a:p>
            </p:txBody>
          </p:sp>
        </mc:Choice>
        <mc:Fallback xmlns="">
          <p:sp>
            <p:nvSpPr>
              <p:cNvPr id="39" name="TextBox 38">
                <a:extLst>
                  <a:ext uri="{FF2B5EF4-FFF2-40B4-BE49-F238E27FC236}">
                    <a16:creationId xmlns:a16="http://schemas.microsoft.com/office/drawing/2014/main" id="{1756B722-4391-E7D4-FFA5-1008514BAEF3}"/>
                  </a:ext>
                </a:extLst>
              </p:cNvPr>
              <p:cNvSpPr txBox="1">
                <a:spLocks noRot="1" noChangeAspect="1" noMove="1" noResize="1" noEditPoints="1" noAdjustHandles="1" noChangeArrowheads="1" noChangeShapeType="1" noTextEdit="1"/>
              </p:cNvSpPr>
              <p:nvPr/>
            </p:nvSpPr>
            <p:spPr>
              <a:xfrm>
                <a:off x="11323470" y="3293729"/>
                <a:ext cx="902737" cy="268343"/>
              </a:xfrm>
              <a:prstGeom prst="rect">
                <a:avLst/>
              </a:prstGeom>
              <a:blipFill>
                <a:blip r:embed="rId3"/>
                <a:stretch>
                  <a:fillRect b="-68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DA8E376-B328-4D31-0100-69EC90B353CF}"/>
                  </a:ext>
                </a:extLst>
              </p:cNvPr>
              <p:cNvSpPr txBox="1"/>
              <p:nvPr/>
            </p:nvSpPr>
            <p:spPr>
              <a:xfrm>
                <a:off x="10365950" y="3293042"/>
                <a:ext cx="1041892" cy="2780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100" i="1" dirty="0" smtClean="0">
                              <a:latin typeface="Cambria Math" panose="02040503050406030204" pitchFamily="18" charset="0"/>
                              <a:ea typeface="Cambria" panose="02040503050406030204" pitchFamily="18" charset="0"/>
                            </a:rPr>
                          </m:ctrlPr>
                        </m:sSubSupPr>
                        <m:e>
                          <m:r>
                            <a:rPr lang="en-IN" sz="1100" b="0" i="1" dirty="0" smtClean="0">
                              <a:latin typeface="Cambria Math" panose="02040503050406030204" pitchFamily="18" charset="0"/>
                              <a:ea typeface="Cambria" panose="02040503050406030204" pitchFamily="18" charset="0"/>
                            </a:rPr>
                            <m:t>𝐿</m:t>
                          </m:r>
                        </m:e>
                        <m:sub>
                          <m:r>
                            <a:rPr lang="en-IN" sz="1100" b="0" i="1" dirty="0" smtClean="0">
                              <a:latin typeface="Cambria Math" panose="02040503050406030204" pitchFamily="18" charset="0"/>
                              <a:ea typeface="Cambria" panose="02040503050406030204" pitchFamily="18" charset="0"/>
                            </a:rPr>
                            <m:t>𝑐𝑎𝑝</m:t>
                          </m:r>
                        </m:sub>
                        <m:sup>
                          <m:r>
                            <a:rPr lang="en-IN" sz="1100" b="0" i="1" dirty="0" smtClean="0">
                              <a:latin typeface="Cambria Math" panose="02040503050406030204" pitchFamily="18" charset="0"/>
                              <a:ea typeface="Cambria" panose="02040503050406030204" pitchFamily="18" charset="0"/>
                            </a:rPr>
                            <m:t>2</m:t>
                          </m:r>
                        </m:sup>
                      </m:sSubSup>
                      <m:r>
                        <a:rPr lang="en-IN" sz="1100" i="1" dirty="0">
                          <a:latin typeface="Cambria Math" panose="02040503050406030204" pitchFamily="18" charset="0"/>
                          <a:ea typeface="Cambria" panose="02040503050406030204" pitchFamily="18" charset="0"/>
                        </a:rPr>
                        <m:t>/</m:t>
                      </m:r>
                      <m:r>
                        <a:rPr lang="en-IN" sz="1100" i="1" dirty="0">
                          <a:latin typeface="Cambria Math" panose="02040503050406030204" pitchFamily="18" charset="0"/>
                          <a:ea typeface="Cambria" panose="02040503050406030204" pitchFamily="18" charset="0"/>
                        </a:rPr>
                        <m:t>𝑀</m:t>
                      </m:r>
                      <m:r>
                        <a:rPr lang="en-IN" sz="1100" i="1" baseline="30000" dirty="0">
                          <a:latin typeface="Cambria Math" panose="02040503050406030204" pitchFamily="18" charset="0"/>
                          <a:ea typeface="Cambria" panose="02040503050406030204" pitchFamily="18" charset="0"/>
                        </a:rPr>
                        <m:t>2</m:t>
                      </m:r>
                    </m:oMath>
                  </m:oMathPara>
                </a14:m>
                <a:endParaRPr lang="en-IN" sz="1100" baseline="30000" dirty="0">
                  <a:latin typeface="Cambria" panose="02040503050406030204" pitchFamily="18" charset="0"/>
                  <a:ea typeface="Cambria" panose="02040503050406030204" pitchFamily="18" charset="0"/>
                </a:endParaRPr>
              </a:p>
            </p:txBody>
          </p:sp>
        </mc:Choice>
        <mc:Fallback xmlns="">
          <p:sp>
            <p:nvSpPr>
              <p:cNvPr id="40" name="TextBox 39">
                <a:extLst>
                  <a:ext uri="{FF2B5EF4-FFF2-40B4-BE49-F238E27FC236}">
                    <a16:creationId xmlns:a16="http://schemas.microsoft.com/office/drawing/2014/main" id="{DDA8E376-B328-4D31-0100-69EC90B353CF}"/>
                  </a:ext>
                </a:extLst>
              </p:cNvPr>
              <p:cNvSpPr txBox="1">
                <a:spLocks noRot="1" noChangeAspect="1" noMove="1" noResize="1" noEditPoints="1" noAdjustHandles="1" noChangeArrowheads="1" noChangeShapeType="1" noTextEdit="1"/>
              </p:cNvSpPr>
              <p:nvPr/>
            </p:nvSpPr>
            <p:spPr>
              <a:xfrm>
                <a:off x="10365950" y="3293042"/>
                <a:ext cx="1041892" cy="278089"/>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9AAA82E-2438-3161-53B6-69C1D2EDDAC1}"/>
                  </a:ext>
                </a:extLst>
              </p:cNvPr>
              <p:cNvSpPr txBox="1"/>
              <p:nvPr/>
            </p:nvSpPr>
            <p:spPr>
              <a:xfrm>
                <a:off x="9085029" y="3049954"/>
                <a:ext cx="902737" cy="2649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100" i="1" dirty="0" smtClean="0">
                              <a:latin typeface="Cambria Math" panose="02040503050406030204" pitchFamily="18" charset="0"/>
                              <a:ea typeface="Cambria" panose="02040503050406030204" pitchFamily="18" charset="0"/>
                            </a:rPr>
                          </m:ctrlPr>
                        </m:sSubSupPr>
                        <m:e>
                          <m:r>
                            <a:rPr lang="en-IN" sz="1100" b="0" i="1" dirty="0" smtClean="0">
                              <a:latin typeface="Cambria Math" panose="02040503050406030204" pitchFamily="18" charset="0"/>
                              <a:ea typeface="Cambria" panose="02040503050406030204" pitchFamily="18" charset="0"/>
                            </a:rPr>
                            <m:t>𝐿</m:t>
                          </m:r>
                        </m:e>
                        <m:sub>
                          <m:r>
                            <a:rPr lang="en-IN" sz="1100" b="0" i="1" dirty="0" smtClean="0">
                              <a:latin typeface="Cambria Math" panose="02040503050406030204" pitchFamily="18" charset="0"/>
                              <a:ea typeface="Cambria" panose="02040503050406030204" pitchFamily="18" charset="0"/>
                            </a:rPr>
                            <m:t>0</m:t>
                          </m:r>
                        </m:sub>
                        <m:sup>
                          <m:r>
                            <a:rPr lang="en-IN" sz="1100" b="0" i="1" dirty="0" smtClean="0">
                              <a:latin typeface="Cambria Math" panose="02040503050406030204" pitchFamily="18" charset="0"/>
                              <a:ea typeface="Cambria" panose="02040503050406030204" pitchFamily="18" charset="0"/>
                            </a:rPr>
                            <m:t>2</m:t>
                          </m:r>
                        </m:sup>
                      </m:sSubSup>
                      <m:r>
                        <a:rPr lang="en-IN" sz="1100" i="1" dirty="0">
                          <a:latin typeface="Cambria Math" panose="02040503050406030204" pitchFamily="18" charset="0"/>
                          <a:ea typeface="Cambria" panose="02040503050406030204" pitchFamily="18" charset="0"/>
                        </a:rPr>
                        <m:t>/</m:t>
                      </m:r>
                      <m:r>
                        <a:rPr lang="en-IN" sz="1100" i="1" dirty="0">
                          <a:latin typeface="Cambria Math" panose="02040503050406030204" pitchFamily="18" charset="0"/>
                          <a:ea typeface="Cambria" panose="02040503050406030204" pitchFamily="18" charset="0"/>
                        </a:rPr>
                        <m:t>𝑀</m:t>
                      </m:r>
                      <m:r>
                        <a:rPr lang="en-IN" sz="1100" i="1" baseline="30000" dirty="0">
                          <a:latin typeface="Cambria Math" panose="02040503050406030204" pitchFamily="18" charset="0"/>
                          <a:ea typeface="Cambria" panose="02040503050406030204" pitchFamily="18" charset="0"/>
                        </a:rPr>
                        <m:t>2</m:t>
                      </m:r>
                    </m:oMath>
                  </m:oMathPara>
                </a14:m>
                <a:endParaRPr lang="en-IN" sz="1100" baseline="30000" dirty="0">
                  <a:latin typeface="Cambria" panose="02040503050406030204" pitchFamily="18" charset="0"/>
                  <a:ea typeface="Cambria" panose="02040503050406030204" pitchFamily="18" charset="0"/>
                </a:endParaRPr>
              </a:p>
            </p:txBody>
          </p:sp>
        </mc:Choice>
        <mc:Fallback xmlns="">
          <p:sp>
            <p:nvSpPr>
              <p:cNvPr id="41" name="TextBox 40">
                <a:extLst>
                  <a:ext uri="{FF2B5EF4-FFF2-40B4-BE49-F238E27FC236}">
                    <a16:creationId xmlns:a16="http://schemas.microsoft.com/office/drawing/2014/main" id="{69AAA82E-2438-3161-53B6-69C1D2EDDAC1}"/>
                  </a:ext>
                </a:extLst>
              </p:cNvPr>
              <p:cNvSpPr txBox="1">
                <a:spLocks noRot="1" noChangeAspect="1" noMove="1" noResize="1" noEditPoints="1" noAdjustHandles="1" noChangeArrowheads="1" noChangeShapeType="1" noTextEdit="1"/>
              </p:cNvSpPr>
              <p:nvPr/>
            </p:nvSpPr>
            <p:spPr>
              <a:xfrm>
                <a:off x="9085029" y="3049954"/>
                <a:ext cx="902737" cy="264944"/>
              </a:xfrm>
              <a:prstGeom prst="rect">
                <a:avLst/>
              </a:prstGeom>
              <a:blipFill>
                <a:blip r:embed="rId5"/>
                <a:stretch>
                  <a:fillRect b="-6818"/>
                </a:stretch>
              </a:blipFill>
            </p:spPr>
            <p:txBody>
              <a:bodyPr/>
              <a:lstStyle/>
              <a:p>
                <a:r>
                  <a:rPr lang="en-IN">
                    <a:noFill/>
                  </a:rPr>
                  <a:t> </a:t>
                </a:r>
              </a:p>
            </p:txBody>
          </p:sp>
        </mc:Fallback>
      </mc:AlternateContent>
      <p:cxnSp>
        <p:nvCxnSpPr>
          <p:cNvPr id="42" name="Google Shape;188;p24">
            <a:extLst>
              <a:ext uri="{FF2B5EF4-FFF2-40B4-BE49-F238E27FC236}">
                <a16:creationId xmlns:a16="http://schemas.microsoft.com/office/drawing/2014/main" id="{4D78D942-17D6-1A9D-5B32-D3767C5D82EF}"/>
              </a:ext>
            </a:extLst>
          </p:cNvPr>
          <p:cNvCxnSpPr>
            <a:cxnSpLocks/>
          </p:cNvCxnSpPr>
          <p:nvPr/>
        </p:nvCxnSpPr>
        <p:spPr>
          <a:xfrm flipH="1">
            <a:off x="9064674" y="1320647"/>
            <a:ext cx="43286" cy="1978596"/>
          </a:xfrm>
          <a:prstGeom prst="straightConnector1">
            <a:avLst/>
          </a:prstGeom>
          <a:ln w="28575">
            <a:solidFill>
              <a:srgbClr val="FFC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ACBA455-BC12-2CFB-BF88-473DC60F150E}"/>
                  </a:ext>
                </a:extLst>
              </p:cNvPr>
              <p:cNvSpPr txBox="1"/>
              <p:nvPr/>
            </p:nvSpPr>
            <p:spPr>
              <a:xfrm>
                <a:off x="8728349" y="3283658"/>
                <a:ext cx="693005" cy="290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N" sz="1100" i="1" dirty="0" smtClean="0">
                              <a:latin typeface="Cambria Math" panose="02040503050406030204" pitchFamily="18" charset="0"/>
                              <a:ea typeface="Cambria" panose="02040503050406030204" pitchFamily="18" charset="0"/>
                            </a:rPr>
                          </m:ctrlPr>
                        </m:accPr>
                        <m:e>
                          <m:sSubSup>
                            <m:sSubSupPr>
                              <m:ctrlPr>
                                <a:rPr lang="en-IN" sz="1100" i="1" dirty="0">
                                  <a:latin typeface="Cambria Math" panose="02040503050406030204" pitchFamily="18" charset="0"/>
                                  <a:ea typeface="Cambria" panose="02040503050406030204" pitchFamily="18" charset="0"/>
                                </a:rPr>
                              </m:ctrlPr>
                            </m:sSubSupPr>
                            <m:e>
                              <m:r>
                                <a:rPr lang="en-IN" sz="1100" i="1" dirty="0">
                                  <a:latin typeface="Cambria Math" panose="02040503050406030204" pitchFamily="18" charset="0"/>
                                  <a:ea typeface="Cambria" panose="02040503050406030204" pitchFamily="18" charset="0"/>
                                </a:rPr>
                                <m:t>𝐿</m:t>
                              </m:r>
                            </m:e>
                            <m:sub>
                              <m:r>
                                <a:rPr lang="en-IN" sz="1100" i="1" dirty="0">
                                  <a:latin typeface="Cambria Math" panose="02040503050406030204" pitchFamily="18" charset="0"/>
                                  <a:ea typeface="Cambria" panose="02040503050406030204" pitchFamily="18" charset="0"/>
                                </a:rPr>
                                <m:t>0</m:t>
                              </m:r>
                            </m:sub>
                            <m:sup>
                              <m:r>
                                <a:rPr lang="en-IN" sz="1100" i="1" dirty="0">
                                  <a:latin typeface="Cambria Math" panose="02040503050406030204" pitchFamily="18" charset="0"/>
                                  <a:ea typeface="Cambria" panose="02040503050406030204" pitchFamily="18" charset="0"/>
                                </a:rPr>
                                <m:t>2</m:t>
                              </m:r>
                            </m:sup>
                          </m:sSubSup>
                        </m:e>
                      </m:acc>
                      <m:r>
                        <a:rPr lang="en-IN" sz="1100" i="1" dirty="0">
                          <a:latin typeface="Cambria Math" panose="02040503050406030204" pitchFamily="18" charset="0"/>
                          <a:ea typeface="Cambria" panose="02040503050406030204" pitchFamily="18" charset="0"/>
                        </a:rPr>
                        <m:t>/</m:t>
                      </m:r>
                      <m:r>
                        <a:rPr lang="en-IN" sz="1100" i="1" dirty="0">
                          <a:latin typeface="Cambria Math" panose="02040503050406030204" pitchFamily="18" charset="0"/>
                          <a:ea typeface="Cambria" panose="02040503050406030204" pitchFamily="18" charset="0"/>
                        </a:rPr>
                        <m:t>𝑀</m:t>
                      </m:r>
                      <m:r>
                        <a:rPr lang="en-IN" sz="1100" i="1" baseline="30000" dirty="0">
                          <a:latin typeface="Cambria Math" panose="02040503050406030204" pitchFamily="18" charset="0"/>
                          <a:ea typeface="Cambria" panose="02040503050406030204" pitchFamily="18" charset="0"/>
                        </a:rPr>
                        <m:t>2</m:t>
                      </m:r>
                    </m:oMath>
                  </m:oMathPara>
                </a14:m>
                <a:endParaRPr lang="en-IN" sz="1600" baseline="30000" dirty="0">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9ACBA455-BC12-2CFB-BF88-473DC60F150E}"/>
                  </a:ext>
                </a:extLst>
              </p:cNvPr>
              <p:cNvSpPr txBox="1">
                <a:spLocks noRot="1" noChangeAspect="1" noMove="1" noResize="1" noEditPoints="1" noAdjustHandles="1" noChangeArrowheads="1" noChangeShapeType="1" noTextEdit="1"/>
              </p:cNvSpPr>
              <p:nvPr/>
            </p:nvSpPr>
            <p:spPr>
              <a:xfrm>
                <a:off x="8728349" y="3283658"/>
                <a:ext cx="693005" cy="290529"/>
              </a:xfrm>
              <a:prstGeom prst="rect">
                <a:avLst/>
              </a:prstGeom>
              <a:blipFill>
                <a:blip r:embed="rId6"/>
                <a:stretch>
                  <a:fillRect b="-4255"/>
                </a:stretch>
              </a:blipFill>
            </p:spPr>
            <p:txBody>
              <a:bodyPr/>
              <a:lstStyle/>
              <a:p>
                <a:r>
                  <a:rPr lang="en-IN">
                    <a:noFill/>
                  </a:rPr>
                  <a:t> </a:t>
                </a:r>
              </a:p>
            </p:txBody>
          </p:sp>
        </mc:Fallback>
      </mc:AlternateContent>
      <p:sp>
        <p:nvSpPr>
          <p:cNvPr id="53" name="TextBox 52">
            <a:extLst>
              <a:ext uri="{FF2B5EF4-FFF2-40B4-BE49-F238E27FC236}">
                <a16:creationId xmlns:a16="http://schemas.microsoft.com/office/drawing/2014/main" id="{9E283D56-B4FF-CA53-DE50-E89727270D10}"/>
              </a:ext>
            </a:extLst>
          </p:cNvPr>
          <p:cNvSpPr txBox="1"/>
          <p:nvPr/>
        </p:nvSpPr>
        <p:spPr>
          <a:xfrm>
            <a:off x="8290721" y="4038862"/>
            <a:ext cx="3814946" cy="1015663"/>
          </a:xfrm>
          <a:prstGeom prst="rect">
            <a:avLst/>
          </a:prstGeom>
          <a:noFill/>
        </p:spPr>
        <p:txBody>
          <a:bodyPr wrap="square">
            <a:spAutoFit/>
          </a:bodyPr>
          <a:lstStyle/>
          <a:p>
            <a:r>
              <a:rPr lang="en-IN" sz="1200" dirty="0">
                <a:solidFill>
                  <a:srgbClr val="0303BD"/>
                </a:solidFill>
                <a:latin typeface="Times New Roman" panose="02020603050405020304" pitchFamily="18" charset="0"/>
                <a:cs typeface="Times New Roman" panose="02020603050405020304" pitchFamily="18" charset="0"/>
              </a:rPr>
              <a:t>Blue – Capture angular momenta</a:t>
            </a:r>
          </a:p>
          <a:p>
            <a:r>
              <a:rPr lang="en-IN" sz="1200" dirty="0">
                <a:solidFill>
                  <a:schemeClr val="accent2">
                    <a:lumMod val="75000"/>
                  </a:schemeClr>
                </a:solidFill>
                <a:latin typeface="Times New Roman" panose="02020603050405020304" pitchFamily="18" charset="0"/>
                <a:cs typeface="Times New Roman" panose="02020603050405020304" pitchFamily="18" charset="0"/>
              </a:rPr>
              <a:t>Green – Disruption angular momenta</a:t>
            </a:r>
          </a:p>
          <a:p>
            <a:r>
              <a:rPr lang="en-IN" sz="1200" dirty="0">
                <a:solidFill>
                  <a:schemeClr val="tx1">
                    <a:lumMod val="50000"/>
                    <a:lumOff val="50000"/>
                  </a:schemeClr>
                </a:solidFill>
                <a:latin typeface="Times New Roman" panose="02020603050405020304" pitchFamily="18" charset="0"/>
                <a:cs typeface="Times New Roman" panose="02020603050405020304" pitchFamily="18" charset="0"/>
              </a:rPr>
              <a:t>Grey highlight – Loss Cone</a:t>
            </a:r>
          </a:p>
          <a:p>
            <a:r>
              <a:rPr lang="en-IN" sz="1200" dirty="0">
                <a:solidFill>
                  <a:srgbClr val="FF0000"/>
                </a:solidFill>
                <a:latin typeface="Times New Roman" panose="02020603050405020304" pitchFamily="18" charset="0"/>
                <a:cs typeface="Times New Roman" panose="02020603050405020304" pitchFamily="18" charset="0"/>
              </a:rPr>
              <a:t>Red – Empty loss cone (preserving) angular momenta</a:t>
            </a:r>
          </a:p>
          <a:p>
            <a:r>
              <a:rPr lang="en-IN" sz="1200" dirty="0">
                <a:solidFill>
                  <a:schemeClr val="accent1">
                    <a:lumMod val="60000"/>
                    <a:lumOff val="40000"/>
                  </a:schemeClr>
                </a:solidFill>
                <a:latin typeface="Times New Roman" panose="02020603050405020304" pitchFamily="18" charset="0"/>
                <a:cs typeface="Times New Roman" panose="02020603050405020304" pitchFamily="18" charset="0"/>
              </a:rPr>
              <a:t>Orange – Empty loss cone (</a:t>
            </a:r>
            <a:r>
              <a:rPr lang="en-IN" sz="1200" dirty="0" err="1">
                <a:solidFill>
                  <a:schemeClr val="accent1">
                    <a:lumMod val="60000"/>
                    <a:lumOff val="40000"/>
                  </a:schemeClr>
                </a:solidFill>
                <a:latin typeface="Times New Roman" panose="02020603050405020304" pitchFamily="18" charset="0"/>
                <a:cs typeface="Times New Roman" panose="02020603050405020304" pitchFamily="18" charset="0"/>
              </a:rPr>
              <a:t>isotropizing</a:t>
            </a:r>
            <a:r>
              <a:rPr lang="en-IN" sz="1200" dirty="0">
                <a:solidFill>
                  <a:schemeClr val="accent1">
                    <a:lumMod val="60000"/>
                    <a:lumOff val="40000"/>
                  </a:schemeClr>
                </a:solidFill>
                <a:latin typeface="Times New Roman" panose="02020603050405020304" pitchFamily="18" charset="0"/>
                <a:cs typeface="Times New Roman" panose="02020603050405020304" pitchFamily="18" charset="0"/>
              </a:rPr>
              <a:t>) angular momenta</a:t>
            </a:r>
          </a:p>
        </p:txBody>
      </p:sp>
      <p:cxnSp>
        <p:nvCxnSpPr>
          <p:cNvPr id="57" name="Straight Arrow Connector 56">
            <a:extLst>
              <a:ext uri="{FF2B5EF4-FFF2-40B4-BE49-F238E27FC236}">
                <a16:creationId xmlns:a16="http://schemas.microsoft.com/office/drawing/2014/main" id="{7DC3E3D4-AF7A-63ED-0A61-42F24D295515}"/>
              </a:ext>
            </a:extLst>
          </p:cNvPr>
          <p:cNvCxnSpPr>
            <a:cxnSpLocks/>
          </p:cNvCxnSpPr>
          <p:nvPr/>
        </p:nvCxnSpPr>
        <p:spPr>
          <a:xfrm flipH="1">
            <a:off x="10515600" y="1535467"/>
            <a:ext cx="63188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a:extLst>
              <a:ext uri="{FF2B5EF4-FFF2-40B4-BE49-F238E27FC236}">
                <a16:creationId xmlns:a16="http://schemas.microsoft.com/office/drawing/2014/main" id="{CAC021B3-4ECF-7503-84C1-B8D9718AB68A}"/>
              </a:ext>
            </a:extLst>
          </p:cNvPr>
          <p:cNvCxnSpPr>
            <a:cxnSpLocks/>
          </p:cNvCxnSpPr>
          <p:nvPr/>
        </p:nvCxnSpPr>
        <p:spPr>
          <a:xfrm>
            <a:off x="8926444" y="1623823"/>
            <a:ext cx="181516" cy="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CA5EAA9-1694-8C47-7FAC-0249C715E327}"/>
              </a:ext>
            </a:extLst>
          </p:cNvPr>
          <p:cNvCxnSpPr>
            <a:cxnSpLocks/>
          </p:cNvCxnSpPr>
          <p:nvPr/>
        </p:nvCxnSpPr>
        <p:spPr>
          <a:xfrm>
            <a:off x="9127222" y="1530153"/>
            <a:ext cx="162254" cy="31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73" name="TextBox 72">
            <a:extLst>
              <a:ext uri="{FF2B5EF4-FFF2-40B4-BE49-F238E27FC236}">
                <a16:creationId xmlns:a16="http://schemas.microsoft.com/office/drawing/2014/main" id="{2162FB15-ADD3-81AD-AF7C-C060D30AD0BA}"/>
              </a:ext>
            </a:extLst>
          </p:cNvPr>
          <p:cNvSpPr txBox="1"/>
          <p:nvPr/>
        </p:nvSpPr>
        <p:spPr>
          <a:xfrm>
            <a:off x="8290721" y="4981575"/>
            <a:ext cx="390127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Arrows indicate where the curves move as SMBH mass  increases</a:t>
            </a:r>
          </a:p>
          <a:p>
            <a:endParaRPr lang="en-IN"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EA5390F-E237-1C50-C787-4B1941458DA7}"/>
                  </a:ext>
                </a:extLst>
              </p:cNvPr>
              <p:cNvSpPr txBox="1"/>
              <p:nvPr/>
            </p:nvSpPr>
            <p:spPr>
              <a:xfrm>
                <a:off x="11346648" y="1030434"/>
                <a:ext cx="1041892" cy="302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400" i="1" dirty="0" smtClean="0">
                          <a:latin typeface="Cambria Math" panose="02040503050406030204" pitchFamily="18" charset="0"/>
                          <a:ea typeface="Cambria" panose="02040503050406030204" pitchFamily="18" charset="0"/>
                        </a:rPr>
                        <m:t>χ</m:t>
                      </m:r>
                      <m:r>
                        <a:rPr lang="el-GR" sz="1400" i="1" dirty="0" smtClean="0">
                          <a:latin typeface="Cambria Math" panose="02040503050406030204" pitchFamily="18" charset="0"/>
                          <a:ea typeface="Cambria Math" panose="02040503050406030204" pitchFamily="18" charset="0"/>
                        </a:rPr>
                        <m:t>≠</m:t>
                      </m:r>
                      <m:r>
                        <a:rPr lang="en-IN" sz="1400" b="0" i="1" dirty="0" smtClean="0">
                          <a:latin typeface="Cambria Math" panose="02040503050406030204" pitchFamily="18" charset="0"/>
                          <a:ea typeface="Cambria Math" panose="02040503050406030204" pitchFamily="18" charset="0"/>
                        </a:rPr>
                        <m:t>0</m:t>
                      </m:r>
                    </m:oMath>
                  </m:oMathPara>
                </a14:m>
                <a:endParaRPr lang="en-IN" sz="1400" baseline="30000" dirty="0">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6EA5390F-E237-1C50-C787-4B1941458DA7}"/>
                  </a:ext>
                </a:extLst>
              </p:cNvPr>
              <p:cNvSpPr txBox="1">
                <a:spLocks noRot="1" noChangeAspect="1" noMove="1" noResize="1" noEditPoints="1" noAdjustHandles="1" noChangeArrowheads="1" noChangeShapeType="1" noTextEdit="1"/>
              </p:cNvSpPr>
              <p:nvPr/>
            </p:nvSpPr>
            <p:spPr>
              <a:xfrm>
                <a:off x="11346648" y="1030434"/>
                <a:ext cx="1041892" cy="302840"/>
              </a:xfrm>
              <a:prstGeom prst="rect">
                <a:avLst/>
              </a:prstGeom>
              <a:blipFill>
                <a:blip r:embed="rId7"/>
                <a:stretch>
                  <a:fillRect b="-4000"/>
                </a:stretch>
              </a:blipFill>
            </p:spPr>
            <p:txBody>
              <a:bodyPr/>
              <a:lstStyle/>
              <a:p>
                <a:r>
                  <a:rPr lang="en-IN">
                    <a:noFill/>
                  </a:rPr>
                  <a:t> </a:t>
                </a:r>
              </a:p>
            </p:txBody>
          </p:sp>
        </mc:Fallback>
      </mc:AlternateContent>
    </p:spTree>
    <p:extLst>
      <p:ext uri="{BB962C8B-B14F-4D97-AF65-F5344CB8AC3E}">
        <p14:creationId xmlns:p14="http://schemas.microsoft.com/office/powerpoint/2010/main" val="12666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PDFs for different masses</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3180E0E3-FB8D-4432-79E3-47CBFDA77689}"/>
              </a:ext>
            </a:extLst>
          </p:cNvPr>
          <p:cNvSpPr txBox="1"/>
          <p:nvPr/>
        </p:nvSpPr>
        <p:spPr>
          <a:xfrm>
            <a:off x="8506270" y="3017354"/>
            <a:ext cx="3450456" cy="1200329"/>
          </a:xfrm>
          <a:prstGeom prst="rect">
            <a:avLst/>
          </a:prstGeom>
          <a:noFill/>
        </p:spPr>
        <p:txBody>
          <a:bodyPr wrap="square" rtlCol="0">
            <a:spAutoFit/>
          </a:bodyPr>
          <a:lstStyle/>
          <a:p>
            <a:r>
              <a:rPr lang="en-US" sz="1200" dirty="0">
                <a:solidFill>
                  <a:srgbClr val="0303BD"/>
                </a:solidFill>
                <a:latin typeface="Times New Roman" panose="02020603050405020304" pitchFamily="18" charset="0"/>
                <a:cs typeface="Times New Roman" panose="02020603050405020304" pitchFamily="18" charset="0"/>
              </a:rPr>
              <a:t>Blue solid line denotes for a non-spinning (Schwarzschild) black hole</a:t>
            </a:r>
          </a:p>
          <a:p>
            <a:r>
              <a:rPr lang="en-US" sz="1200" dirty="0">
                <a:solidFill>
                  <a:schemeClr val="accent2">
                    <a:lumMod val="75000"/>
                  </a:schemeClr>
                </a:solidFill>
                <a:latin typeface="Times New Roman" panose="02020603050405020304" pitchFamily="18" charset="0"/>
                <a:cs typeface="Times New Roman" panose="02020603050405020304" pitchFamily="18" charset="0"/>
              </a:rPr>
              <a:t>Green dotted line denotes </a:t>
            </a:r>
            <a:r>
              <a:rPr lang="en-US" sz="1200" dirty="0" err="1">
                <a:solidFill>
                  <a:schemeClr val="accent2">
                    <a:lumMod val="75000"/>
                  </a:schemeClr>
                </a:solidFill>
                <a:latin typeface="Times New Roman" panose="02020603050405020304" pitchFamily="18" charset="0"/>
                <a:cs typeface="Times New Roman" panose="02020603050405020304" pitchFamily="18" charset="0"/>
              </a:rPr>
              <a:t>χ</a:t>
            </a:r>
            <a:r>
              <a:rPr lang="en-US" sz="1200" dirty="0">
                <a:solidFill>
                  <a:schemeClr val="accent2">
                    <a:lumMod val="75000"/>
                  </a:schemeClr>
                </a:solidFill>
                <a:latin typeface="Times New Roman" panose="02020603050405020304" pitchFamily="18" charset="0"/>
                <a:cs typeface="Times New Roman" panose="02020603050405020304" pitchFamily="18" charset="0"/>
              </a:rPr>
              <a:t> = 0.5</a:t>
            </a:r>
          </a:p>
          <a:p>
            <a:r>
              <a:rPr lang="en-US" sz="1200" dirty="0">
                <a:solidFill>
                  <a:srgbClr val="FF0000"/>
                </a:solidFill>
                <a:latin typeface="Times New Roman" panose="02020603050405020304" pitchFamily="18" charset="0"/>
                <a:cs typeface="Times New Roman" panose="02020603050405020304" pitchFamily="18" charset="0"/>
              </a:rPr>
              <a:t>Red dash-dot line signifies </a:t>
            </a:r>
            <a:r>
              <a:rPr lang="en-US" sz="1200" dirty="0" err="1">
                <a:solidFill>
                  <a:srgbClr val="FF0000"/>
                </a:solidFill>
                <a:latin typeface="Times New Roman" panose="02020603050405020304" pitchFamily="18" charset="0"/>
                <a:cs typeface="Times New Roman" panose="02020603050405020304" pitchFamily="18" charset="0"/>
              </a:rPr>
              <a:t>χ</a:t>
            </a:r>
            <a:r>
              <a:rPr lang="en-US" sz="1200" dirty="0">
                <a:solidFill>
                  <a:srgbClr val="FF0000"/>
                </a:solidFill>
                <a:latin typeface="Times New Roman" panose="02020603050405020304" pitchFamily="18" charset="0"/>
                <a:cs typeface="Times New Roman" panose="02020603050405020304" pitchFamily="18" charset="0"/>
              </a:rPr>
              <a:t> = 0.9, </a:t>
            </a:r>
          </a:p>
          <a:p>
            <a:r>
              <a:rPr lang="en-US" sz="1200" dirty="0">
                <a:solidFill>
                  <a:srgbClr val="7030A0"/>
                </a:solidFill>
                <a:latin typeface="Times New Roman" panose="02020603050405020304" pitchFamily="18" charset="0"/>
                <a:cs typeface="Times New Roman" panose="02020603050405020304" pitchFamily="18" charset="0"/>
              </a:rPr>
              <a:t>Purple dashed line signifies a maximally spinning black hole, </a:t>
            </a:r>
            <a:r>
              <a:rPr lang="en-US" sz="1200" dirty="0" err="1">
                <a:solidFill>
                  <a:srgbClr val="7030A0"/>
                </a:solidFill>
                <a:latin typeface="Times New Roman" panose="02020603050405020304" pitchFamily="18" charset="0"/>
                <a:cs typeface="Times New Roman" panose="02020603050405020304" pitchFamily="18" charset="0"/>
              </a:rPr>
              <a:t>χ</a:t>
            </a:r>
            <a:r>
              <a:rPr lang="en-US" sz="1200" dirty="0">
                <a:solidFill>
                  <a:srgbClr val="7030A0"/>
                </a:solidFill>
                <a:latin typeface="Times New Roman" panose="02020603050405020304" pitchFamily="18" charset="0"/>
                <a:cs typeface="Times New Roman" panose="02020603050405020304" pitchFamily="18" charset="0"/>
              </a:rPr>
              <a:t> = 1</a:t>
            </a:r>
            <a:endParaRPr lang="en-IN" sz="1200" dirty="0">
              <a:solidFill>
                <a:srgbClr val="7030A0"/>
              </a:solidFill>
              <a:latin typeface="Times New Roman" panose="02020603050405020304" pitchFamily="18" charset="0"/>
              <a:cs typeface="Times New Roman" panose="02020603050405020304" pitchFamily="18" charset="0"/>
            </a:endParaRPr>
          </a:p>
        </p:txBody>
      </p:sp>
      <p:pic>
        <p:nvPicPr>
          <p:cNvPr id="3" name="Picture 2" descr="Chart, line chart&#10;&#10;Description automatically generated">
            <a:extLst>
              <a:ext uri="{FF2B5EF4-FFF2-40B4-BE49-F238E27FC236}">
                <a16:creationId xmlns:a16="http://schemas.microsoft.com/office/drawing/2014/main" id="{80377FE7-84D2-5C03-67C2-611A733A1863}"/>
              </a:ext>
            </a:extLst>
          </p:cNvPr>
          <p:cNvPicPr>
            <a:picLocks noChangeAspect="1"/>
          </p:cNvPicPr>
          <p:nvPr/>
        </p:nvPicPr>
        <p:blipFill>
          <a:blip r:embed="rId2"/>
          <a:stretch>
            <a:fillRect/>
          </a:stretch>
        </p:blipFill>
        <p:spPr>
          <a:xfrm>
            <a:off x="740197" y="1080153"/>
            <a:ext cx="3738843" cy="2537366"/>
          </a:xfrm>
          <a:prstGeom prst="rect">
            <a:avLst/>
          </a:prstGeom>
        </p:spPr>
      </p:pic>
      <p:pic>
        <p:nvPicPr>
          <p:cNvPr id="7" name="Picture 6" descr="Chart, line chart&#10;&#10;Description automatically generated">
            <a:extLst>
              <a:ext uri="{FF2B5EF4-FFF2-40B4-BE49-F238E27FC236}">
                <a16:creationId xmlns:a16="http://schemas.microsoft.com/office/drawing/2014/main" id="{1C070DC1-2D3A-C1BE-DAAE-743E740B7C03}"/>
              </a:ext>
            </a:extLst>
          </p:cNvPr>
          <p:cNvPicPr>
            <a:picLocks noChangeAspect="1"/>
          </p:cNvPicPr>
          <p:nvPr/>
        </p:nvPicPr>
        <p:blipFill>
          <a:blip r:embed="rId3"/>
          <a:stretch>
            <a:fillRect/>
          </a:stretch>
        </p:blipFill>
        <p:spPr>
          <a:xfrm>
            <a:off x="838200" y="3617518"/>
            <a:ext cx="3675752" cy="2537366"/>
          </a:xfrm>
          <a:prstGeom prst="rect">
            <a:avLst/>
          </a:prstGeom>
        </p:spPr>
      </p:pic>
      <p:pic>
        <p:nvPicPr>
          <p:cNvPr id="10" name="Picture 9" descr="Chart, line chart&#10;&#10;Description automatically generated">
            <a:extLst>
              <a:ext uri="{FF2B5EF4-FFF2-40B4-BE49-F238E27FC236}">
                <a16:creationId xmlns:a16="http://schemas.microsoft.com/office/drawing/2014/main" id="{883382BB-A798-5652-2902-EC18440087B2}"/>
              </a:ext>
            </a:extLst>
          </p:cNvPr>
          <p:cNvPicPr>
            <a:picLocks noChangeAspect="1"/>
          </p:cNvPicPr>
          <p:nvPr/>
        </p:nvPicPr>
        <p:blipFill>
          <a:blip r:embed="rId4"/>
          <a:stretch>
            <a:fillRect/>
          </a:stretch>
        </p:blipFill>
        <p:spPr>
          <a:xfrm>
            <a:off x="4479040" y="1080153"/>
            <a:ext cx="3738843" cy="2537366"/>
          </a:xfrm>
          <a:prstGeom prst="rect">
            <a:avLst/>
          </a:prstGeom>
        </p:spPr>
      </p:pic>
      <p:pic>
        <p:nvPicPr>
          <p:cNvPr id="13" name="Picture 12" descr="Chart, line chart&#10;&#10;Description automatically generated">
            <a:extLst>
              <a:ext uri="{FF2B5EF4-FFF2-40B4-BE49-F238E27FC236}">
                <a16:creationId xmlns:a16="http://schemas.microsoft.com/office/drawing/2014/main" id="{53125B39-A3BE-936C-E338-52AF73440631}"/>
              </a:ext>
            </a:extLst>
          </p:cNvPr>
          <p:cNvPicPr>
            <a:picLocks noChangeAspect="1"/>
          </p:cNvPicPr>
          <p:nvPr/>
        </p:nvPicPr>
        <p:blipFill>
          <a:blip r:embed="rId5"/>
          <a:stretch>
            <a:fillRect/>
          </a:stretch>
        </p:blipFill>
        <p:spPr>
          <a:xfrm>
            <a:off x="4479040" y="3617518"/>
            <a:ext cx="3675752" cy="2537366"/>
          </a:xfrm>
          <a:prstGeom prst="rect">
            <a:avLst/>
          </a:prstGeom>
        </p:spPr>
      </p:pic>
      <p:sp>
        <p:nvSpPr>
          <p:cNvPr id="15" name="TextBox 14">
            <a:extLst>
              <a:ext uri="{FF2B5EF4-FFF2-40B4-BE49-F238E27FC236}">
                <a16:creationId xmlns:a16="http://schemas.microsoft.com/office/drawing/2014/main" id="{AAEDD6C9-1D20-172E-02E8-751A8BA1FC40}"/>
              </a:ext>
            </a:extLst>
          </p:cNvPr>
          <p:cNvSpPr txBox="1"/>
          <p:nvPr/>
        </p:nvSpPr>
        <p:spPr>
          <a:xfrm>
            <a:off x="1219921" y="1182867"/>
            <a:ext cx="1334278"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IP</a:t>
            </a:r>
          </a:p>
        </p:txBody>
      </p:sp>
      <p:sp>
        <p:nvSpPr>
          <p:cNvPr id="16" name="TextBox 15">
            <a:extLst>
              <a:ext uri="{FF2B5EF4-FFF2-40B4-BE49-F238E27FC236}">
                <a16:creationId xmlns:a16="http://schemas.microsoft.com/office/drawing/2014/main" id="{7D562433-1778-8A0F-2B9F-4C89591B7BC8}"/>
              </a:ext>
            </a:extLst>
          </p:cNvPr>
          <p:cNvSpPr txBox="1"/>
          <p:nvPr/>
        </p:nvSpPr>
        <p:spPr>
          <a:xfrm>
            <a:off x="4958764" y="1182867"/>
            <a:ext cx="1334278"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ISO</a:t>
            </a:r>
          </a:p>
        </p:txBody>
      </p:sp>
      <p:sp>
        <p:nvSpPr>
          <p:cNvPr id="2" name="TextBox 1">
            <a:extLst>
              <a:ext uri="{FF2B5EF4-FFF2-40B4-BE49-F238E27FC236}">
                <a16:creationId xmlns:a16="http://schemas.microsoft.com/office/drawing/2014/main" id="{C85C1E51-C009-9EBC-A665-4C542652CA29}"/>
              </a:ext>
            </a:extLst>
          </p:cNvPr>
          <p:cNvSpPr txBox="1"/>
          <p:nvPr/>
        </p:nvSpPr>
        <p:spPr>
          <a:xfrm>
            <a:off x="3888446" y="3369495"/>
            <a:ext cx="1709963" cy="276999"/>
          </a:xfrm>
          <a:prstGeom prst="rect">
            <a:avLst/>
          </a:prstGeom>
          <a:noFill/>
        </p:spPr>
        <p:txBody>
          <a:bodyPr wrap="square">
            <a:spAutoFit/>
          </a:bodyPr>
          <a:lstStyle/>
          <a:p>
            <a:r>
              <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Singh &amp; </a:t>
            </a:r>
            <a:r>
              <a:rPr kumimoji="0" lang="en-US" sz="1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Kesden</a:t>
            </a:r>
            <a:r>
              <a:rPr kumimoji="0" lang="en-US" sz="1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(2023)</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13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Total TDE rates</a:t>
            </a:r>
          </a:p>
        </p:txBody>
      </p:sp>
      <p:sp>
        <p:nvSpPr>
          <p:cNvPr id="2" name="Footer Placeholder 1">
            <a:extLst>
              <a:ext uri="{FF2B5EF4-FFF2-40B4-BE49-F238E27FC236}">
                <a16:creationId xmlns:a16="http://schemas.microsoft.com/office/drawing/2014/main" id="{F03FFF8C-0D23-0D45-9CDE-F870109E555B}"/>
              </a:ext>
            </a:extLst>
          </p:cNvPr>
          <p:cNvSpPr>
            <a:spLocks noGrp="1"/>
          </p:cNvSpPr>
          <p:nvPr>
            <p:ph type="ftr" sz="quarter" idx="11"/>
          </p:nvPr>
        </p:nvSpPr>
        <p:spPr>
          <a:xfrm>
            <a:off x="1240024" y="6352859"/>
            <a:ext cx="4855975" cy="365182"/>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Wang and Merritt (2003)</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ontent Placeholder 6">
            <a:extLst>
              <a:ext uri="{FF2B5EF4-FFF2-40B4-BE49-F238E27FC236}">
                <a16:creationId xmlns:a16="http://schemas.microsoft.com/office/drawing/2014/main" id="{5C55D09E-7866-F5F7-4838-112979C09CCD}"/>
              </a:ext>
            </a:extLst>
          </p:cNvPr>
          <p:cNvSpPr txBox="1">
            <a:spLocks/>
          </p:cNvSpPr>
          <p:nvPr/>
        </p:nvSpPr>
        <p:spPr>
          <a:xfrm>
            <a:off x="838200" y="1565566"/>
            <a:ext cx="5945155" cy="421134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Content Placeholder 6">
                <a:extLst>
                  <a:ext uri="{FF2B5EF4-FFF2-40B4-BE49-F238E27FC236}">
                    <a16:creationId xmlns:a16="http://schemas.microsoft.com/office/drawing/2014/main" id="{2B50815D-7702-769F-A8CD-69241C9C14F8}"/>
                  </a:ext>
                </a:extLst>
              </p:cNvPr>
              <p:cNvSpPr txBox="1">
                <a:spLocks/>
              </p:cNvSpPr>
              <p:nvPr/>
            </p:nvSpPr>
            <p:spPr>
              <a:xfrm>
                <a:off x="844177" y="1565565"/>
                <a:ext cx="6429188" cy="437142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Our distributions and total rates depend on:</a:t>
                </a:r>
              </a:p>
              <a:p>
                <a:pPr marL="857250" lvl="1" indent="-342900"/>
                <a:r>
                  <a:rPr lang="en-US" sz="1600" dirty="0">
                    <a:latin typeface="Times New Roman" panose="02020603050405020304" pitchFamily="18" charset="0"/>
                    <a:cs typeface="Times New Roman" panose="02020603050405020304" pitchFamily="18" charset="0"/>
                  </a:rPr>
                  <a:t>Mass of the SMBH (</a:t>
                </a:r>
                <a14:m>
                  <m:oMath xmlns:m="http://schemas.openxmlformats.org/officeDocument/2006/math">
                    <m:sSub>
                      <m:sSubPr>
                        <m:ctrlPr>
                          <a:rPr lang="en-IN" sz="1600" i="1">
                            <a:latin typeface="Cambria Math" panose="02040503050406030204" pitchFamily="18" charset="0"/>
                            <a:cs typeface="Times New Roman" panose="02020603050405020304" pitchFamily="18" charset="0"/>
                          </a:rPr>
                        </m:ctrlPr>
                      </m:sSubPr>
                      <m:e>
                        <m:r>
                          <a:rPr lang="en-IN" sz="1600" i="1">
                            <a:latin typeface="Cambria Math" panose="02040503050406030204" pitchFamily="18" charset="0"/>
                            <a:cs typeface="Times New Roman" panose="02020603050405020304" pitchFamily="18" charset="0"/>
                          </a:rPr>
                          <m:t>𝑀</m:t>
                        </m:r>
                      </m:e>
                      <m:sub>
                        <m:r>
                          <a:rPr lang="en-IN" sz="1600" i="1">
                            <a:latin typeface="Cambria Math" panose="02040503050406030204" pitchFamily="18" charset="0"/>
                            <a:cs typeface="Times New Roman" panose="02020603050405020304" pitchFamily="18" charset="0"/>
                          </a:rPr>
                          <m:t>•</m:t>
                        </m:r>
                      </m:sub>
                    </m:sSub>
                  </m:oMath>
                </a14:m>
                <a:r>
                  <a:rPr lang="en-US" sz="1600" dirty="0">
                    <a:latin typeface="Times New Roman" panose="02020603050405020304" pitchFamily="18" charset="0"/>
                    <a:cs typeface="Times New Roman" panose="02020603050405020304" pitchFamily="18" charset="0"/>
                  </a:rPr>
                  <a:t>), </a:t>
                </a:r>
              </a:p>
              <a:p>
                <a:pPr marL="857250" lvl="1" indent="-342900"/>
                <a:r>
                  <a:rPr lang="en-US" sz="1600" dirty="0">
                    <a:latin typeface="Times New Roman" panose="02020603050405020304" pitchFamily="18" charset="0"/>
                    <a:cs typeface="Times New Roman" panose="02020603050405020304" pitchFamily="18" charset="0"/>
                  </a:rPr>
                  <a:t>spin parameter (</a:t>
                </a:r>
                <a:r>
                  <a:rPr lang="el-GR" sz="1600" dirty="0">
                    <a:latin typeface="Times New Roman" panose="02020603050405020304" pitchFamily="18" charset="0"/>
                    <a:cs typeface="Times New Roman" panose="02020603050405020304" pitchFamily="18" charset="0"/>
                  </a:rPr>
                  <a:t>χ</a:t>
                </a:r>
                <a:r>
                  <a:rPr lang="en-US" sz="1600" dirty="0">
                    <a:latin typeface="Times New Roman" panose="02020603050405020304" pitchFamily="18" charset="0"/>
                    <a:cs typeface="Times New Roman" panose="02020603050405020304" pitchFamily="18" charset="0"/>
                  </a:rPr>
                  <a:t>), and</a:t>
                </a:r>
              </a:p>
              <a:p>
                <a:pPr marL="857250" lvl="1" indent="-342900"/>
                <a:r>
                  <a:rPr lang="en-US" sz="1600" dirty="0">
                    <a:latin typeface="Times New Roman" panose="02020603050405020304" pitchFamily="18" charset="0"/>
                    <a:cs typeface="Times New Roman" panose="02020603050405020304" pitchFamily="18" charset="0"/>
                  </a:rPr>
                  <a:t>loss cone refilling approaches</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To get the total rates of TDEs for each loss cone refilling approach, we integrate over the whole phase space.</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For reference, we compare these to Newtonian rates with the same loss cone considerations.</a:t>
                </a:r>
                <a:r>
                  <a:rPr lang="en-US" sz="1800" baseline="30000" dirty="0">
                    <a:latin typeface="Times New Roman" panose="02020603050405020304" pitchFamily="18" charset="0"/>
                    <a:cs typeface="Times New Roman" panose="02020603050405020304" pitchFamily="18" charset="0"/>
                  </a:rPr>
                  <a:t>[1]</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We get much-suppressed rates because there are no captures in the Newtonian case, while we lose orbits to capture.</a:t>
                </a:r>
              </a:p>
            </p:txBody>
          </p:sp>
        </mc:Choice>
        <mc:Fallback>
          <p:sp>
            <p:nvSpPr>
              <p:cNvPr id="4" name="Content Placeholder 6">
                <a:extLst>
                  <a:ext uri="{FF2B5EF4-FFF2-40B4-BE49-F238E27FC236}">
                    <a16:creationId xmlns:a16="http://schemas.microsoft.com/office/drawing/2014/main" id="{2B50815D-7702-769F-A8CD-69241C9C14F8}"/>
                  </a:ext>
                </a:extLst>
              </p:cNvPr>
              <p:cNvSpPr txBox="1">
                <a:spLocks noRot="1" noChangeAspect="1" noMove="1" noResize="1" noEditPoints="1" noAdjustHandles="1" noChangeArrowheads="1" noChangeShapeType="1" noTextEdit="1"/>
              </p:cNvSpPr>
              <p:nvPr/>
            </p:nvSpPr>
            <p:spPr>
              <a:xfrm>
                <a:off x="844177" y="1565565"/>
                <a:ext cx="6429188" cy="4371426"/>
              </a:xfrm>
              <a:prstGeom prst="rect">
                <a:avLst/>
              </a:prstGeom>
              <a:blipFill>
                <a:blip r:embed="rId3"/>
                <a:stretch>
                  <a:fillRect l="-592" t="-1159"/>
                </a:stretch>
              </a:blipFill>
            </p:spPr>
            <p:txBody>
              <a:bodyPr/>
              <a:lstStyle/>
              <a:p>
                <a:r>
                  <a:rPr lang="en-US">
                    <a:noFill/>
                  </a:rPr>
                  <a:t> </a:t>
                </a:r>
              </a:p>
            </p:txBody>
          </p:sp>
        </mc:Fallback>
      </mc:AlternateContent>
      <p:pic>
        <p:nvPicPr>
          <p:cNvPr id="8" name="Picture 7" descr="A graph of a graph with colored lines&#10;&#10;Description automatically generated with medium confidence">
            <a:extLst>
              <a:ext uri="{FF2B5EF4-FFF2-40B4-BE49-F238E27FC236}">
                <a16:creationId xmlns:a16="http://schemas.microsoft.com/office/drawing/2014/main" id="{BC9D1BA5-E797-EACE-95E3-F0B01BC2F32E}"/>
              </a:ext>
            </a:extLst>
          </p:cNvPr>
          <p:cNvPicPr>
            <a:picLocks noChangeAspect="1"/>
          </p:cNvPicPr>
          <p:nvPr/>
        </p:nvPicPr>
        <p:blipFill rotWithShape="1">
          <a:blip r:embed="rId4"/>
          <a:srcRect l="1789" t="10096" r="8088" b="1629"/>
          <a:stretch/>
        </p:blipFill>
        <p:spPr>
          <a:xfrm>
            <a:off x="7846923" y="0"/>
            <a:ext cx="3482186" cy="2558031"/>
          </a:xfrm>
          <a:prstGeom prst="rect">
            <a:avLst/>
          </a:prstGeom>
        </p:spPr>
      </p:pic>
      <p:pic>
        <p:nvPicPr>
          <p:cNvPr id="11" name="Picture 10" descr="A graph of a graph with colored lines&#10;&#10;Description automatically generated with medium confidence">
            <a:extLst>
              <a:ext uri="{FF2B5EF4-FFF2-40B4-BE49-F238E27FC236}">
                <a16:creationId xmlns:a16="http://schemas.microsoft.com/office/drawing/2014/main" id="{1DDCE15F-7DA1-98B8-1927-4EE0F4B676C5}"/>
              </a:ext>
            </a:extLst>
          </p:cNvPr>
          <p:cNvPicPr>
            <a:picLocks noChangeAspect="1"/>
          </p:cNvPicPr>
          <p:nvPr/>
        </p:nvPicPr>
        <p:blipFill rotWithShape="1">
          <a:blip r:embed="rId5"/>
          <a:srcRect l="1659" t="10937" r="8496" b="1605"/>
          <a:stretch/>
        </p:blipFill>
        <p:spPr>
          <a:xfrm>
            <a:off x="7844018" y="2558031"/>
            <a:ext cx="3503805" cy="2558031"/>
          </a:xfrm>
          <a:prstGeom prst="rect">
            <a:avLst/>
          </a:prstGeom>
        </p:spPr>
      </p:pic>
      <p:sp>
        <p:nvSpPr>
          <p:cNvPr id="7" name="TextBox 6">
            <a:extLst>
              <a:ext uri="{FF2B5EF4-FFF2-40B4-BE49-F238E27FC236}">
                <a16:creationId xmlns:a16="http://schemas.microsoft.com/office/drawing/2014/main" id="{86845A49-3E91-28A9-BA68-2AB83A3C25AA}"/>
              </a:ext>
            </a:extLst>
          </p:cNvPr>
          <p:cNvSpPr txBox="1"/>
          <p:nvPr/>
        </p:nvSpPr>
        <p:spPr>
          <a:xfrm>
            <a:off x="10545601" y="203335"/>
            <a:ext cx="585168"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IP</a:t>
            </a:r>
          </a:p>
        </p:txBody>
      </p:sp>
      <p:sp>
        <p:nvSpPr>
          <p:cNvPr id="10" name="TextBox 9">
            <a:extLst>
              <a:ext uri="{FF2B5EF4-FFF2-40B4-BE49-F238E27FC236}">
                <a16:creationId xmlns:a16="http://schemas.microsoft.com/office/drawing/2014/main" id="{15E87C0D-009D-4DEE-24D1-703E87B4EC28}"/>
              </a:ext>
            </a:extLst>
          </p:cNvPr>
          <p:cNvSpPr txBox="1"/>
          <p:nvPr/>
        </p:nvSpPr>
        <p:spPr>
          <a:xfrm>
            <a:off x="10484876" y="2749216"/>
            <a:ext cx="706618"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ISO</a:t>
            </a:r>
          </a:p>
        </p:txBody>
      </p:sp>
      <p:sp>
        <p:nvSpPr>
          <p:cNvPr id="14" name="TextBox 13">
            <a:extLst>
              <a:ext uri="{FF2B5EF4-FFF2-40B4-BE49-F238E27FC236}">
                <a16:creationId xmlns:a16="http://schemas.microsoft.com/office/drawing/2014/main" id="{50D02347-CBF2-59FA-CB5E-21E78F3CA21E}"/>
              </a:ext>
            </a:extLst>
          </p:cNvPr>
          <p:cNvSpPr txBox="1"/>
          <p:nvPr/>
        </p:nvSpPr>
        <p:spPr>
          <a:xfrm>
            <a:off x="10303670" y="2341000"/>
            <a:ext cx="1589638" cy="261610"/>
          </a:xfrm>
          <a:prstGeom prst="rect">
            <a:avLst/>
          </a:prstGeom>
          <a:noFill/>
        </p:spPr>
        <p:txBody>
          <a:bodyPr wrap="square">
            <a:spAutoFit/>
          </a:bodyPr>
          <a:lstStyle/>
          <a:p>
            <a:r>
              <a:rPr kumimoji="0" lang="en-US" sz="11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Singh &amp; </a:t>
            </a:r>
            <a:r>
              <a:rPr kumimoji="0" lang="en-US" sz="11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Kesden</a:t>
            </a:r>
            <a:r>
              <a:rPr kumimoji="0" lang="en-US" sz="11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(2023)</a:t>
            </a:r>
            <a:endParaRPr lang="en-IN" sz="11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BDC35F0-A09D-7101-9E7C-DC0428766D02}"/>
              </a:ext>
            </a:extLst>
          </p:cNvPr>
          <p:cNvSpPr txBox="1"/>
          <p:nvPr/>
        </p:nvSpPr>
        <p:spPr>
          <a:xfrm>
            <a:off x="8516482" y="5044056"/>
            <a:ext cx="2614287" cy="1107996"/>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Black solid line is for Newtonian case</a:t>
            </a:r>
          </a:p>
          <a:p>
            <a:r>
              <a:rPr lang="en-US" sz="1100" dirty="0">
                <a:solidFill>
                  <a:srgbClr val="0303BD"/>
                </a:solidFill>
                <a:latin typeface="Times New Roman" panose="02020603050405020304" pitchFamily="18" charset="0"/>
                <a:cs typeface="Times New Roman" panose="02020603050405020304" pitchFamily="18" charset="0"/>
              </a:rPr>
              <a:t>Blue solid line denotes χ = 0</a:t>
            </a:r>
            <a:endParaRPr lang="en-IN" sz="1100" dirty="0">
              <a:solidFill>
                <a:srgbClr val="0303BD"/>
              </a:solidFill>
              <a:latin typeface="Times New Roman" panose="02020603050405020304" pitchFamily="18" charset="0"/>
              <a:cs typeface="Times New Roman" panose="02020603050405020304" pitchFamily="18" charset="0"/>
            </a:endParaRPr>
          </a:p>
          <a:p>
            <a:r>
              <a:rPr lang="en-US" sz="1100" dirty="0">
                <a:solidFill>
                  <a:schemeClr val="accent2">
                    <a:lumMod val="75000"/>
                  </a:schemeClr>
                </a:solidFill>
                <a:latin typeface="Times New Roman" panose="02020603050405020304" pitchFamily="18" charset="0"/>
                <a:cs typeface="Times New Roman" panose="02020603050405020304" pitchFamily="18" charset="0"/>
              </a:rPr>
              <a:t>Green dotted line denotes χ = 0.5</a:t>
            </a:r>
          </a:p>
          <a:p>
            <a:r>
              <a:rPr lang="en-US" sz="1100" dirty="0">
                <a:solidFill>
                  <a:schemeClr val="accent3">
                    <a:lumMod val="60000"/>
                    <a:lumOff val="40000"/>
                  </a:schemeClr>
                </a:solidFill>
                <a:latin typeface="Times New Roman" panose="02020603050405020304" pitchFamily="18" charset="0"/>
                <a:cs typeface="Times New Roman" panose="02020603050405020304" pitchFamily="18" charset="0"/>
              </a:rPr>
              <a:t>Cyan dashed line is χ = 0.75</a:t>
            </a:r>
          </a:p>
          <a:p>
            <a:r>
              <a:rPr lang="en-US" sz="1100" dirty="0">
                <a:solidFill>
                  <a:srgbClr val="FF0000"/>
                </a:solidFill>
                <a:latin typeface="Times New Roman" panose="02020603050405020304" pitchFamily="18" charset="0"/>
                <a:cs typeface="Times New Roman" panose="02020603050405020304" pitchFamily="18" charset="0"/>
              </a:rPr>
              <a:t>Red dash-dot line signifies χ = 0.9, </a:t>
            </a:r>
          </a:p>
          <a:p>
            <a:r>
              <a:rPr lang="en-US" sz="1100" dirty="0">
                <a:solidFill>
                  <a:srgbClr val="7030A0"/>
                </a:solidFill>
                <a:latin typeface="Times New Roman" panose="02020603050405020304" pitchFamily="18" charset="0"/>
                <a:cs typeface="Times New Roman" panose="02020603050405020304" pitchFamily="18" charset="0"/>
              </a:rPr>
              <a:t>Purple dashed line signifies χ = 1</a:t>
            </a:r>
            <a:endParaRPr lang="en-IN" sz="11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55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55231-2F73-6249-AD23-58B2E19E40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Observational implications/future work</a:t>
            </a:r>
          </a:p>
        </p:txBody>
      </p:sp>
      <p:sp>
        <p:nvSpPr>
          <p:cNvPr id="9" name="Slide Number Placeholder 8">
            <a:extLst>
              <a:ext uri="{FF2B5EF4-FFF2-40B4-BE49-F238E27FC236}">
                <a16:creationId xmlns:a16="http://schemas.microsoft.com/office/drawing/2014/main" id="{B8D9397D-507B-4A49-B6DA-1967E79EA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DF-E1A9-A04C-A5FF-FC2443684BF5}"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ontent Placeholder 6">
            <a:extLst>
              <a:ext uri="{FF2B5EF4-FFF2-40B4-BE49-F238E27FC236}">
                <a16:creationId xmlns:a16="http://schemas.microsoft.com/office/drawing/2014/main" id="{5C55D09E-7866-F5F7-4838-112979C09CCD}"/>
              </a:ext>
            </a:extLst>
          </p:cNvPr>
          <p:cNvSpPr txBox="1">
            <a:spLocks/>
          </p:cNvSpPr>
          <p:nvPr/>
        </p:nvSpPr>
        <p:spPr>
          <a:xfrm>
            <a:off x="838200" y="1565566"/>
            <a:ext cx="5945155" cy="421134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2B50815D-7702-769F-A8CD-69241C9C14F8}"/>
              </a:ext>
            </a:extLst>
          </p:cNvPr>
          <p:cNvSpPr txBox="1">
            <a:spLocks/>
          </p:cNvSpPr>
          <p:nvPr/>
        </p:nvSpPr>
        <p:spPr>
          <a:xfrm>
            <a:off x="838200" y="1565565"/>
            <a:ext cx="7039708" cy="428472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Challenge ahead is to determine how these rates and inclination distributions affect –</a:t>
            </a:r>
            <a:endParaRPr lang="en-US"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857250" lvl="1" indent="-342900"/>
            <a:r>
              <a:rPr lang="en-US" dirty="0">
                <a:latin typeface="Times New Roman" panose="02020603050405020304" pitchFamily="18" charset="0"/>
                <a:cs typeface="Times New Roman" panose="02020603050405020304" pitchFamily="18" charset="0"/>
              </a:rPr>
              <a:t>Bolometric energy radiated from accretion at the innermost stable circular orbit (ISCO)</a:t>
            </a:r>
            <a:r>
              <a:rPr lang="en-US" baseline="30000"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p>
            <a:pPr marL="857250" lvl="1" indent="-342900"/>
            <a:endParaRPr lang="en-US" dirty="0">
              <a:latin typeface="Times New Roman" panose="02020603050405020304" pitchFamily="18" charset="0"/>
              <a:cs typeface="Times New Roman" panose="02020603050405020304" pitchFamily="18" charset="0"/>
            </a:endParaRPr>
          </a:p>
          <a:p>
            <a:pPr marL="857250" lvl="1" indent="-342900"/>
            <a:r>
              <a:rPr lang="en-US" dirty="0">
                <a:latin typeface="Times New Roman" panose="02020603050405020304" pitchFamily="18" charset="0"/>
                <a:cs typeface="Times New Roman" panose="02020603050405020304" pitchFamily="18" charset="0"/>
              </a:rPr>
              <a:t>Amplitudes and frequencies of quasi-periodic oscillations (QPOs)</a:t>
            </a:r>
            <a:r>
              <a:rPr lang="en-US"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marL="857250" lvl="1" indent="-342900"/>
            <a:endParaRPr lang="en-US" dirty="0">
              <a:latin typeface="Times New Roman" panose="02020603050405020304" pitchFamily="18" charset="0"/>
              <a:cs typeface="Times New Roman" panose="02020603050405020304" pitchFamily="18" charset="0"/>
            </a:endParaRPr>
          </a:p>
          <a:p>
            <a:pPr marL="857250" lvl="1" indent="-342900"/>
            <a:r>
              <a:rPr lang="en-US" dirty="0">
                <a:latin typeface="Times New Roman" panose="02020603050405020304" pitchFamily="18" charset="0"/>
                <a:cs typeface="Times New Roman" panose="02020603050405020304" pitchFamily="18" charset="0"/>
              </a:rPr>
              <a:t>Delay times in collisions due to relativistic precession</a:t>
            </a:r>
            <a:r>
              <a:rPr lang="en-US" baseline="30000" dirty="0">
                <a:latin typeface="Times New Roman" panose="02020603050405020304" pitchFamily="18" charset="0"/>
                <a:cs typeface="Times New Roman" panose="02020603050405020304" pitchFamily="18" charset="0"/>
              </a:rPr>
              <a:t>[3,4]</a:t>
            </a:r>
            <a:endParaRPr lang="en-US" dirty="0">
              <a:latin typeface="Times New Roman" panose="02020603050405020304" pitchFamily="18" charset="0"/>
              <a:cs typeface="Times New Roman" panose="02020603050405020304" pitchFamily="18" charset="0"/>
            </a:endParaRPr>
          </a:p>
          <a:p>
            <a:pPr marL="857250" lvl="1" indent="-342900"/>
            <a:endParaRPr lang="en-US" dirty="0">
              <a:latin typeface="Times New Roman" panose="02020603050405020304" pitchFamily="18" charset="0"/>
              <a:cs typeface="Times New Roman" panose="02020603050405020304" pitchFamily="18" charset="0"/>
            </a:endParaRPr>
          </a:p>
          <a:p>
            <a:pPr marL="857250" lvl="1" indent="-342900"/>
            <a:r>
              <a:rPr lang="en-US" dirty="0">
                <a:latin typeface="Times New Roman" panose="02020603050405020304" pitchFamily="18" charset="0"/>
                <a:cs typeface="Times New Roman" panose="02020603050405020304" pitchFamily="18" charset="0"/>
              </a:rPr>
              <a:t>Ability of a TDE to launch relativistic jets</a:t>
            </a:r>
            <a:r>
              <a:rPr lang="en-US" baseline="30000" dirty="0">
                <a:latin typeface="Times New Roman" panose="02020603050405020304" pitchFamily="18" charset="0"/>
                <a:cs typeface="Times New Roman" panose="02020603050405020304" pitchFamily="18" charset="0"/>
              </a:rPr>
              <a:t>[5]</a:t>
            </a:r>
          </a:p>
        </p:txBody>
      </p:sp>
      <p:sp>
        <p:nvSpPr>
          <p:cNvPr id="3" name="Footer Placeholder 1">
            <a:extLst>
              <a:ext uri="{FF2B5EF4-FFF2-40B4-BE49-F238E27FC236}">
                <a16:creationId xmlns:a16="http://schemas.microsoft.com/office/drawing/2014/main" id="{B85EEBB0-F01B-BB9E-9A77-0BD36CE04DE3}"/>
              </a:ext>
            </a:extLst>
          </p:cNvPr>
          <p:cNvSpPr>
            <a:spLocks noGrp="1"/>
          </p:cNvSpPr>
          <p:nvPr>
            <p:ph type="ftr" sz="quarter" idx="11"/>
          </p:nvPr>
        </p:nvSpPr>
        <p:spPr>
          <a:xfrm>
            <a:off x="1240024" y="6352859"/>
            <a:ext cx="6111752" cy="365182"/>
          </a:xfrm>
        </p:spPr>
        <p:txBody>
          <a:bodyPr numCol="2"/>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Bardeen+ (1972)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rgbClr val="FFFFFF"/>
                </a:solidFill>
                <a:latin typeface="Arial" panose="020B0604020202020204"/>
              </a:rPr>
              <a:t>Pasham</a:t>
            </a:r>
            <a:r>
              <a:rPr lang="en-US" dirty="0">
                <a:solidFill>
                  <a:srgbClr val="FFFFFF"/>
                </a:solidFill>
                <a:latin typeface="Arial" panose="020B0604020202020204"/>
              </a:rPr>
              <a:t>+ (2019)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err="1">
                <a:ln>
                  <a:noFill/>
                </a:ln>
                <a:solidFill>
                  <a:srgbClr val="FFFFFF"/>
                </a:solidFill>
                <a:effectLst/>
                <a:uLnTx/>
                <a:uFillTx/>
                <a:latin typeface="Arial" panose="020B0604020202020204"/>
                <a:ea typeface="+mn-ea"/>
                <a:cs typeface="+mn-cs"/>
              </a:rPr>
              <a:t>Guillochon</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 and Ramirez-Ruiz (2015)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rPr>
              <a:t>Batra+ (2021)</a:t>
            </a:r>
          </a:p>
          <a:p>
            <a:pPr marL="228600" indent="-228600" algn="l">
              <a:buFontTx/>
              <a:buAutoNum type="arabicPeriod"/>
              <a:defRPr/>
            </a:pPr>
            <a:r>
              <a:rPr lang="en-US" dirty="0" err="1">
                <a:solidFill>
                  <a:srgbClr val="FFFFFF"/>
                </a:solidFill>
                <a:latin typeface="Arial" panose="020B0604020202020204"/>
              </a:rPr>
              <a:t>Teboul</a:t>
            </a:r>
            <a:r>
              <a:rPr lang="en-US" dirty="0">
                <a:solidFill>
                  <a:srgbClr val="FFFFFF"/>
                </a:solidFill>
                <a:latin typeface="Arial" panose="020B0604020202020204"/>
              </a:rPr>
              <a:t> and Metzger (2023) </a:t>
            </a:r>
          </a:p>
        </p:txBody>
      </p:sp>
      <p:pic>
        <p:nvPicPr>
          <p:cNvPr id="5" name="Picture 4">
            <a:extLst>
              <a:ext uri="{FF2B5EF4-FFF2-40B4-BE49-F238E27FC236}">
                <a16:creationId xmlns:a16="http://schemas.microsoft.com/office/drawing/2014/main" id="{A17E638F-45A4-22BD-8C0A-08C9C84D5D6A}"/>
              </a:ext>
            </a:extLst>
          </p:cNvPr>
          <p:cNvPicPr>
            <a:picLocks noChangeAspect="1"/>
          </p:cNvPicPr>
          <p:nvPr/>
        </p:nvPicPr>
        <p:blipFill>
          <a:blip r:embed="rId3"/>
          <a:srcRect/>
          <a:stretch/>
        </p:blipFill>
        <p:spPr>
          <a:xfrm>
            <a:off x="7877907" y="2215661"/>
            <a:ext cx="4314093" cy="2426677"/>
          </a:xfrm>
          <a:prstGeom prst="rect">
            <a:avLst/>
          </a:prstGeom>
        </p:spPr>
      </p:pic>
      <p:sp>
        <p:nvSpPr>
          <p:cNvPr id="7" name="TextBox 6">
            <a:extLst>
              <a:ext uri="{FF2B5EF4-FFF2-40B4-BE49-F238E27FC236}">
                <a16:creationId xmlns:a16="http://schemas.microsoft.com/office/drawing/2014/main" id="{3AD2D46F-10C3-DFC9-DBEA-3C0F670AF08F}"/>
              </a:ext>
            </a:extLst>
          </p:cNvPr>
          <p:cNvSpPr txBox="1"/>
          <p:nvPr/>
        </p:nvSpPr>
        <p:spPr>
          <a:xfrm>
            <a:off x="10034953" y="4380728"/>
            <a:ext cx="2345900" cy="261610"/>
          </a:xfrm>
          <a:prstGeom prst="rect">
            <a:avLst/>
          </a:prstGeom>
          <a:noFill/>
        </p:spPr>
        <p:txBody>
          <a:bodyPr wrap="square">
            <a:spAutoFit/>
          </a:bodyPr>
          <a:lstStyle/>
          <a:p>
            <a:r>
              <a:rPr lang="en-IN" sz="1100" b="0" i="0" dirty="0">
                <a:solidFill>
                  <a:schemeClr val="bg1"/>
                </a:solidFill>
                <a:effectLst/>
                <a:latin typeface="Times New Roman" panose="02020603050405020304" pitchFamily="18" charset="0"/>
                <a:cs typeface="Times New Roman" panose="02020603050405020304" pitchFamily="18" charset="0"/>
              </a:rPr>
              <a:t>DESY, Science Communication Lab</a:t>
            </a:r>
            <a:endParaRPr lang="en-IN"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727574"/>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1_Office Theme">
  <a:themeElements>
    <a:clrScheme name="UTD 2019 Colors">
      <a:dk1>
        <a:srgbClr val="000000"/>
      </a:dk1>
      <a:lt1>
        <a:srgbClr val="FFFFFF"/>
      </a:lt1>
      <a:dk2>
        <a:srgbClr val="414141"/>
      </a:dk2>
      <a:lt2>
        <a:srgbClr val="E7E6E6"/>
      </a:lt2>
      <a:accent1>
        <a:srgbClr val="E87500"/>
      </a:accent1>
      <a:accent2>
        <a:srgbClr val="69BD28"/>
      </a:accent2>
      <a:accent3>
        <a:srgbClr val="00A0DE"/>
      </a:accent3>
      <a:accent4>
        <a:srgbClr val="FFB611"/>
      </a:accent4>
      <a:accent5>
        <a:srgbClr val="154734"/>
      </a:accent5>
      <a:accent6>
        <a:srgbClr val="5FE0B7"/>
      </a:accent6>
      <a:hlink>
        <a:srgbClr val="C8C8C8"/>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4C026E861C88418095D7E142461CA8" ma:contentTypeVersion="9" ma:contentTypeDescription="Create a new document." ma:contentTypeScope="" ma:versionID="139f4d74c01cc012981c58711b6d97cd">
  <xsd:schema xmlns:xsd="http://www.w3.org/2001/XMLSchema" xmlns:xs="http://www.w3.org/2001/XMLSchema" xmlns:p="http://schemas.microsoft.com/office/2006/metadata/properties" xmlns:ns3="965befc6-df85-408b-8fe5-fe424730eacf" xmlns:ns4="43a75fca-a503-40a1-abdd-43d9cf043876" targetNamespace="http://schemas.microsoft.com/office/2006/metadata/properties" ma:root="true" ma:fieldsID="ec8122a07ca3f91275a059cb4ea57601" ns3:_="" ns4:_="">
    <xsd:import namespace="965befc6-df85-408b-8fe5-fe424730eacf"/>
    <xsd:import namespace="43a75fca-a503-40a1-abdd-43d9cf04387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befc6-df85-408b-8fe5-fe424730e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a75fca-a503-40a1-abdd-43d9cf0438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249CF74C-8836-41E6-A9CB-121E1338123A}">
  <ds:schemaRefs>
    <ds:schemaRef ds:uri="43a75fca-a503-40a1-abdd-43d9cf043876"/>
    <ds:schemaRef ds:uri="965befc6-df85-408b-8fe5-fe424730ea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99919F73-B6C2-4A43-95E2-833EC48925FE}">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965befc6-df85-408b-8fe5-fe424730eacf"/>
    <ds:schemaRef ds:uri="http://purl.org/dc/dcmitype/"/>
    <ds:schemaRef ds:uri="http://schemas.microsoft.com/office/infopath/2007/PartnerControls"/>
    <ds:schemaRef ds:uri="http://schemas.openxmlformats.org/package/2006/metadata/core-properties"/>
    <ds:schemaRef ds:uri="43a75fca-a503-40a1-abdd-43d9cf043876"/>
  </ds:schemaRefs>
</ds:datastoreItem>
</file>

<file path=docProps/app.xml><?xml version="1.0" encoding="utf-8"?>
<Properties xmlns="http://schemas.openxmlformats.org/officeDocument/2006/extended-properties" xmlns:vt="http://schemas.openxmlformats.org/officeDocument/2006/docPropsVTypes">
  <Template>Big Bang Nucleosynthesis - Cosmology Project</Template>
  <TotalTime>24082</TotalTime>
  <Words>1784</Words>
  <Application>Microsoft Macintosh PowerPoint</Application>
  <PresentationFormat>Widescreen</PresentationFormat>
  <Paragraphs>233</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vt:lpstr>
      <vt:lpstr>Cambria Math</vt:lpstr>
      <vt:lpstr>Times New Roman</vt:lpstr>
      <vt:lpstr>Univers</vt:lpstr>
      <vt:lpstr>GradientUnivers</vt:lpstr>
      <vt:lpstr>1_Office Theme</vt:lpstr>
      <vt:lpstr>Inclination distributions in Tidal disruption events by spinning supermassive black holes</vt:lpstr>
      <vt:lpstr>TDEs: Why are we interested?</vt:lpstr>
      <vt:lpstr>Observations: TDE candidates</vt:lpstr>
      <vt:lpstr>Disruption and capture</vt:lpstr>
      <vt:lpstr>Distribution of inclinations</vt:lpstr>
      <vt:lpstr>Loss cone dynamics</vt:lpstr>
      <vt:lpstr>PDFs for different masses</vt:lpstr>
      <vt:lpstr>Total TDE rates</vt:lpstr>
      <vt:lpstr>Observational implications/future work</vt:lpstr>
      <vt:lpstr>Thanks!</vt:lpstr>
      <vt:lpstr>Bonus Slides:</vt:lpstr>
      <vt:lpstr>Maximum mass for observable TDE</vt:lpstr>
      <vt:lpstr>Loss Cone – Inclination Preserving</vt:lpstr>
      <vt:lpstr>Loss Cone – Inclination Isotropizing</vt:lpstr>
      <vt:lpstr>Occupation fraction in different loss cone approaches</vt:lpstr>
      <vt:lpstr>Disruption and Capture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Tidal Disruption Events : Distributions of inclinations in spinning supermassive black holes</dc:title>
  <dc:creator>Tamanjyot</dc:creator>
  <cp:lastModifiedBy>Tamanjyot</cp:lastModifiedBy>
  <cp:revision>20</cp:revision>
  <dcterms:created xsi:type="dcterms:W3CDTF">2022-06-28T06:55:27Z</dcterms:created>
  <dcterms:modified xsi:type="dcterms:W3CDTF">2023-12-08T06:44:07Z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0x010100D44C026E861C88418095D7E142461CA8</vt:lpwstr>
  </property>
</Properties>
</file>